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68" r:id="rId3"/>
    <p:sldId id="257" r:id="rId4"/>
    <p:sldId id="258" r:id="rId5"/>
    <p:sldId id="270" r:id="rId6"/>
    <p:sldId id="273" r:id="rId7"/>
    <p:sldId id="272" r:id="rId8"/>
    <p:sldId id="259" r:id="rId9"/>
    <p:sldId id="275" r:id="rId10"/>
    <p:sldId id="276" r:id="rId11"/>
    <p:sldId id="260" r:id="rId12"/>
    <p:sldId id="279" r:id="rId13"/>
    <p:sldId id="280" r:id="rId14"/>
    <p:sldId id="281" r:id="rId15"/>
    <p:sldId id="274" r:id="rId16"/>
    <p:sldId id="269" r:id="rId17"/>
    <p:sldId id="261" r:id="rId18"/>
    <p:sldId id="277" r:id="rId19"/>
    <p:sldId id="262" r:id="rId20"/>
    <p:sldId id="267" r:id="rId21"/>
    <p:sldId id="278" r:id="rId22"/>
    <p:sldId id="263" r:id="rId23"/>
    <p:sldId id="265" r:id="rId24"/>
    <p:sldId id="26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8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84" y="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7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0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0648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17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39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1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5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3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8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6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2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EA515-CB71-4269-A4DD-F6BE33B7D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451" y="2010251"/>
            <a:ext cx="7766936" cy="1096899"/>
          </a:xfrm>
        </p:spPr>
        <p:txBody>
          <a:bodyPr/>
          <a:lstStyle/>
          <a:p>
            <a:pPr algn="ctr"/>
            <a:r>
              <a:rPr lang="de-CH" dirty="0"/>
              <a:t>BGBB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A619F3-1EE5-4CA8-8AE3-3E9BC4840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5456" y="360621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de-CH" sz="2000" b="1" dirty="0"/>
              <a:t>Bundesgesetz über das bäuerliche Bodenrecht</a:t>
            </a:r>
          </a:p>
        </p:txBody>
      </p:sp>
    </p:spTree>
    <p:extLst>
      <p:ext uri="{BB962C8B-B14F-4D97-AF65-F5344CB8AC3E}">
        <p14:creationId xmlns:p14="http://schemas.microsoft.com/office/powerpoint/2010/main" val="331969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A3C01E2-EDE6-453D-80F6-4682382B4F8C}"/>
              </a:ext>
            </a:extLst>
          </p:cNvPr>
          <p:cNvSpPr/>
          <p:nvPr/>
        </p:nvSpPr>
        <p:spPr>
          <a:xfrm>
            <a:off x="1302924" y="968419"/>
            <a:ext cx="862965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2. Abschnitt: Geltungsbereich</a:t>
            </a:r>
          </a:p>
          <a:p>
            <a:endParaRPr lang="de-CH" dirty="0"/>
          </a:p>
          <a:p>
            <a:r>
              <a:rPr lang="de-CH" dirty="0"/>
              <a:t>Art. 2</a:t>
            </a:r>
          </a:p>
          <a:p>
            <a:r>
              <a:rPr lang="de-CH" dirty="0"/>
              <a:t>1	Allgemeiner </a:t>
            </a:r>
            <a:r>
              <a:rPr lang="de-CH" b="1" dirty="0"/>
              <a:t>Geltungsbereich</a:t>
            </a:r>
          </a:p>
          <a:p>
            <a:pPr lvl="1"/>
            <a:endParaRPr lang="de-CH" dirty="0"/>
          </a:p>
          <a:p>
            <a:pPr lvl="1">
              <a:lnSpc>
                <a:spcPct val="150000"/>
              </a:lnSpc>
            </a:pPr>
            <a:r>
              <a:rPr lang="de-CH" dirty="0"/>
              <a:t>Dieses Gesetz gilt für </a:t>
            </a:r>
          </a:p>
          <a:p>
            <a:pPr lvl="1">
              <a:lnSpc>
                <a:spcPct val="150000"/>
              </a:lnSpc>
            </a:pPr>
            <a:r>
              <a:rPr lang="de-CH" b="1" dirty="0"/>
              <a:t>einzelne</a:t>
            </a:r>
            <a:r>
              <a:rPr lang="de-CH" dirty="0"/>
              <a:t> oder </a:t>
            </a:r>
          </a:p>
          <a:p>
            <a:pPr lvl="1">
              <a:lnSpc>
                <a:spcPct val="150000"/>
              </a:lnSpc>
            </a:pPr>
            <a:r>
              <a:rPr lang="de-CH" b="1" dirty="0"/>
              <a:t>zu einem landwirtschaftlichen Gewerbe 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gehörende landwirtschaftliche </a:t>
            </a:r>
            <a:r>
              <a:rPr lang="de-CH" b="1" dirty="0"/>
              <a:t>Grundstücke</a:t>
            </a:r>
            <a:r>
              <a:rPr lang="de-CH" dirty="0"/>
              <a:t>: </a:t>
            </a:r>
          </a:p>
          <a:p>
            <a:pPr lvl="1"/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die </a:t>
            </a:r>
            <a:r>
              <a:rPr lang="de-CH" b="1" dirty="0"/>
              <a:t>ausserhalb einer Bauzone </a:t>
            </a:r>
            <a:r>
              <a:rPr lang="de-CH" dirty="0"/>
              <a:t>nach Artikel 15 des Raumplanungsgesetzes vom 22. Juni 19794 liegen; und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für welche die </a:t>
            </a:r>
            <a:r>
              <a:rPr lang="de-CH" b="1" dirty="0"/>
              <a:t>landwirtschaftliche Nutzung </a:t>
            </a:r>
            <a:r>
              <a:rPr lang="de-CH" dirty="0"/>
              <a:t>zulässig ist.</a:t>
            </a:r>
          </a:p>
          <a:p>
            <a:pPr marL="342900" indent="-342900">
              <a:buAutoNum type="arabicPlain" startAt="2"/>
            </a:pPr>
            <a:endParaRPr lang="de-CH" dirty="0"/>
          </a:p>
          <a:p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7938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026448-3960-42B2-AD5F-1607D4E04F83}"/>
              </a:ext>
            </a:extLst>
          </p:cNvPr>
          <p:cNvSpPr/>
          <p:nvPr/>
        </p:nvSpPr>
        <p:spPr>
          <a:xfrm>
            <a:off x="921924" y="1030264"/>
            <a:ext cx="8635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2    Das Gesetz gilt ferner für:</a:t>
            </a:r>
          </a:p>
          <a:p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 und Grundstücksteile </a:t>
            </a:r>
            <a:r>
              <a:rPr lang="de-CH" b="1" dirty="0"/>
              <a:t>mit landwirtschaftlichen Gebäuden </a:t>
            </a:r>
            <a:r>
              <a:rPr lang="de-CH" dirty="0"/>
              <a:t>und Anlagen, einschliesslich angemessenen Umschwungs, die </a:t>
            </a:r>
            <a:r>
              <a:rPr lang="de-CH" b="1" dirty="0"/>
              <a:t>in einer Bauzone</a:t>
            </a:r>
            <a:r>
              <a:rPr lang="de-CH" dirty="0"/>
              <a:t> liegen und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20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026448-3960-42B2-AD5F-1607D4E04F83}"/>
              </a:ext>
            </a:extLst>
          </p:cNvPr>
          <p:cNvSpPr/>
          <p:nvPr/>
        </p:nvSpPr>
        <p:spPr>
          <a:xfrm>
            <a:off x="921924" y="1030264"/>
            <a:ext cx="86350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2    Das Gesetz gilt ferner für:</a:t>
            </a:r>
          </a:p>
          <a:p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 und Grundstücksteile </a:t>
            </a:r>
            <a:r>
              <a:rPr lang="de-CH" b="1" dirty="0"/>
              <a:t>mit landwirtschaftlichen Gebäuden </a:t>
            </a:r>
            <a:r>
              <a:rPr lang="de-CH" dirty="0"/>
              <a:t>und Anlagen, einschliesslich angemessenen Umschwungs, die </a:t>
            </a:r>
            <a:r>
              <a:rPr lang="de-CH" b="1" dirty="0"/>
              <a:t>in einer Bauzone</a:t>
            </a:r>
            <a:r>
              <a:rPr lang="de-CH" dirty="0"/>
              <a:t> liegen und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b="1" dirty="0"/>
              <a:t>Waldgrundstücke</a:t>
            </a:r>
            <a:r>
              <a:rPr lang="de-CH" dirty="0"/>
              <a:t>, die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lvl="1"/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8656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026448-3960-42B2-AD5F-1607D4E04F83}"/>
              </a:ext>
            </a:extLst>
          </p:cNvPr>
          <p:cNvSpPr/>
          <p:nvPr/>
        </p:nvSpPr>
        <p:spPr>
          <a:xfrm>
            <a:off x="921924" y="1030264"/>
            <a:ext cx="86350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2    Das Gesetz gilt ferner für:</a:t>
            </a:r>
          </a:p>
          <a:p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 und Grundstücksteile </a:t>
            </a:r>
            <a:r>
              <a:rPr lang="de-CH" b="1" dirty="0"/>
              <a:t>mit landwirtschaftlichen Gebäuden </a:t>
            </a:r>
            <a:r>
              <a:rPr lang="de-CH" dirty="0"/>
              <a:t>und Anlagen, einschliesslich angemessenen Umschwungs, die </a:t>
            </a:r>
            <a:r>
              <a:rPr lang="de-CH" b="1" dirty="0"/>
              <a:t>in einer Bauzone</a:t>
            </a:r>
            <a:r>
              <a:rPr lang="de-CH" dirty="0"/>
              <a:t> liegen und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b="1" dirty="0"/>
              <a:t>Waldgrundstücke</a:t>
            </a:r>
            <a:r>
              <a:rPr lang="de-CH" dirty="0"/>
              <a:t>, die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Grundstücke, die </a:t>
            </a:r>
            <a:r>
              <a:rPr lang="de-CH" b="1" dirty="0"/>
              <a:t>teilweise innerhalb einer Bauzone </a:t>
            </a:r>
            <a:r>
              <a:rPr lang="de-CH" dirty="0"/>
              <a:t>liegen, solange sie nicht entsprechend den Nutzungszonen aufgeteilt sind;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lvl="1"/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800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026448-3960-42B2-AD5F-1607D4E04F83}"/>
              </a:ext>
            </a:extLst>
          </p:cNvPr>
          <p:cNvSpPr/>
          <p:nvPr/>
        </p:nvSpPr>
        <p:spPr>
          <a:xfrm>
            <a:off x="921924" y="1030264"/>
            <a:ext cx="86350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/>
              <a:t>2    Das Gesetz gilt ferner für:</a:t>
            </a:r>
          </a:p>
          <a:p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 und Grundstücksteile </a:t>
            </a:r>
            <a:r>
              <a:rPr lang="de-CH" b="1" dirty="0"/>
              <a:t>mit landwirtschaftlichen Gebäuden </a:t>
            </a:r>
            <a:r>
              <a:rPr lang="de-CH" dirty="0"/>
              <a:t>und Anlagen, einschliesslich angemessenen Umschwungs, die </a:t>
            </a:r>
            <a:r>
              <a:rPr lang="de-CH" b="1" dirty="0"/>
              <a:t>in einer Bauzone</a:t>
            </a:r>
            <a:r>
              <a:rPr lang="de-CH" dirty="0"/>
              <a:t> liegen und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b="1" dirty="0"/>
              <a:t>Waldgrundstücke</a:t>
            </a:r>
            <a:r>
              <a:rPr lang="de-CH" dirty="0"/>
              <a:t>, die zu einem landwirtschaftlichen Gewerbe gehören;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Grundstücke, die </a:t>
            </a:r>
            <a:r>
              <a:rPr lang="de-CH" b="1" dirty="0"/>
              <a:t>teilweise innerhalb einer Bauzone </a:t>
            </a:r>
            <a:r>
              <a:rPr lang="de-CH" dirty="0"/>
              <a:t>liegen, solange sie nicht entsprechend den Nutzungszonen aufgeteilt sind;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Grundstücke mit </a:t>
            </a:r>
            <a:r>
              <a:rPr lang="de-CH" b="1" dirty="0"/>
              <a:t>gemischter Nutzung</a:t>
            </a:r>
            <a:r>
              <a:rPr lang="de-CH" dirty="0"/>
              <a:t>, die nicht in einen landwirtschaftlichen und einen nichtlandwirtschaftlichen Teil aufgeteilt sind.</a:t>
            </a:r>
          </a:p>
          <a:p>
            <a:pPr marL="342900" indent="-342900">
              <a:buAutoNum type="arabicPlain" startAt="3"/>
            </a:pPr>
            <a:endParaRPr lang="de-CH" dirty="0"/>
          </a:p>
          <a:p>
            <a:pPr marL="342900" indent="-342900">
              <a:buAutoNum type="arabicPlain" startAt="3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7632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9026448-3960-42B2-AD5F-1607D4E04F83}"/>
              </a:ext>
            </a:extLst>
          </p:cNvPr>
          <p:cNvSpPr/>
          <p:nvPr/>
        </p:nvSpPr>
        <p:spPr>
          <a:xfrm>
            <a:off x="1782535" y="1720547"/>
            <a:ext cx="8635094" cy="225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 startAt="3"/>
            </a:pPr>
            <a:r>
              <a:rPr lang="de-CH" dirty="0"/>
              <a:t>Das Gesetz </a:t>
            </a:r>
            <a:r>
              <a:rPr lang="de-CH" b="1" dirty="0"/>
              <a:t>gilt nicht </a:t>
            </a:r>
            <a:r>
              <a:rPr lang="de-CH" dirty="0"/>
              <a:t>für </a:t>
            </a:r>
          </a:p>
          <a:p>
            <a:pPr marL="342900" indent="-342900">
              <a:buAutoNum type="arabicPlain" startAt="3"/>
            </a:pPr>
            <a:endParaRPr lang="de-CH" dirty="0"/>
          </a:p>
          <a:p>
            <a:pPr marL="360363">
              <a:lnSpc>
                <a:spcPct val="150000"/>
              </a:lnSpc>
            </a:pPr>
            <a:r>
              <a:rPr lang="de-CH" dirty="0"/>
              <a:t>Grundstücke von </a:t>
            </a:r>
            <a:r>
              <a:rPr lang="de-CH" b="1" dirty="0"/>
              <a:t>weniger als </a:t>
            </a:r>
          </a:p>
          <a:p>
            <a:pPr marL="360363">
              <a:lnSpc>
                <a:spcPct val="150000"/>
              </a:lnSpc>
            </a:pPr>
            <a:r>
              <a:rPr lang="de-CH" dirty="0"/>
              <a:t>15 Aren Rebland oder </a:t>
            </a:r>
          </a:p>
          <a:p>
            <a:pPr marL="360363">
              <a:lnSpc>
                <a:spcPct val="150000"/>
              </a:lnSpc>
            </a:pPr>
            <a:r>
              <a:rPr lang="de-CH" b="1" dirty="0"/>
              <a:t>25 Aren </a:t>
            </a:r>
            <a:r>
              <a:rPr lang="de-CH" dirty="0"/>
              <a:t>anderem Land, </a:t>
            </a:r>
          </a:p>
          <a:p>
            <a:pPr marL="360363">
              <a:lnSpc>
                <a:spcPct val="150000"/>
              </a:lnSpc>
            </a:pPr>
            <a:r>
              <a:rPr lang="de-CH" dirty="0"/>
              <a:t>die nicht zu einem landwirtschaftlichen Gewerbe gehören.</a:t>
            </a:r>
          </a:p>
        </p:txBody>
      </p:sp>
    </p:spTree>
    <p:extLst>
      <p:ext uri="{BB962C8B-B14F-4D97-AF65-F5344CB8AC3E}">
        <p14:creationId xmlns:p14="http://schemas.microsoft.com/office/powerpoint/2010/main" val="30434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A03D89D-5596-435F-802A-2F4F8D4434D6}"/>
              </a:ext>
            </a:extLst>
          </p:cNvPr>
          <p:cNvSpPr/>
          <p:nvPr/>
        </p:nvSpPr>
        <p:spPr>
          <a:xfrm>
            <a:off x="872778" y="1248498"/>
            <a:ext cx="862355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/>
              <a:t>1. Titel: Allgemeine Bestimmungen</a:t>
            </a:r>
          </a:p>
          <a:p>
            <a:endParaRPr lang="de-CH" dirty="0"/>
          </a:p>
          <a:p>
            <a:endParaRPr lang="de-CH" dirty="0"/>
          </a:p>
          <a:p>
            <a:r>
              <a:rPr lang="de-CH" b="1" dirty="0"/>
              <a:t>	…</a:t>
            </a:r>
          </a:p>
          <a:p>
            <a:endParaRPr lang="de-CH" b="1" dirty="0"/>
          </a:p>
          <a:p>
            <a:r>
              <a:rPr lang="de-CH" sz="2000" b="1" dirty="0"/>
              <a:t>2.	Kapitel: Begriffe</a:t>
            </a:r>
          </a:p>
          <a:p>
            <a:r>
              <a:rPr lang="de-CH" dirty="0"/>
              <a:t>	</a:t>
            </a:r>
          </a:p>
          <a:p>
            <a:pPr>
              <a:lnSpc>
                <a:spcPct val="150000"/>
              </a:lnSpc>
            </a:pPr>
            <a:r>
              <a:rPr lang="de-CH" dirty="0"/>
              <a:t>	Art. 6	Landwirtschaftliches Grundstück</a:t>
            </a:r>
          </a:p>
          <a:p>
            <a:pPr>
              <a:lnSpc>
                <a:spcPct val="150000"/>
              </a:lnSpc>
            </a:pPr>
            <a:r>
              <a:rPr lang="de-CH" dirty="0"/>
              <a:t>	Art. 7	Landwirtschaftliches Gewerbe</a:t>
            </a:r>
          </a:p>
          <a:p>
            <a:pPr>
              <a:lnSpc>
                <a:spcPct val="150000"/>
              </a:lnSpc>
            </a:pPr>
            <a:r>
              <a:rPr lang="de-CH" dirty="0"/>
              <a:t>	Art. 9	Selbstbewirtschafter</a:t>
            </a:r>
          </a:p>
          <a:p>
            <a:pPr>
              <a:lnSpc>
                <a:spcPct val="150000"/>
              </a:lnSpc>
            </a:pPr>
            <a:r>
              <a:rPr lang="de-CH" dirty="0"/>
              <a:t>	Art. 10	Ertragswert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0527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9D9604D-BECD-4F04-8473-4F671B8B3246}"/>
              </a:ext>
            </a:extLst>
          </p:cNvPr>
          <p:cNvSpPr/>
          <p:nvPr/>
        </p:nvSpPr>
        <p:spPr>
          <a:xfrm>
            <a:off x="1771649" y="1644721"/>
            <a:ext cx="864598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dirty="0"/>
              <a:t>Art. 6  </a:t>
            </a:r>
            <a:r>
              <a:rPr lang="de-CH" b="1" dirty="0"/>
              <a:t>Landwirtschaftliches Grundstück</a:t>
            </a:r>
          </a:p>
          <a:p>
            <a:pPr>
              <a:lnSpc>
                <a:spcPct val="150000"/>
              </a:lnSpc>
            </a:pPr>
            <a:r>
              <a:rPr lang="de-CH" dirty="0"/>
              <a:t>Als landwirtschaftlich gilt ein Grundstück, das für die </a:t>
            </a:r>
            <a:r>
              <a:rPr lang="de-CH" b="1" dirty="0"/>
              <a:t>landwirtschaftliche</a:t>
            </a:r>
            <a:r>
              <a:rPr lang="de-CH" dirty="0"/>
              <a:t> oder gartenbauliche </a:t>
            </a:r>
            <a:r>
              <a:rPr lang="de-CH" b="1" dirty="0"/>
              <a:t>Nutzung geeignet </a:t>
            </a:r>
            <a:r>
              <a:rPr lang="de-CH" dirty="0"/>
              <a:t>ist.</a:t>
            </a:r>
          </a:p>
          <a:p>
            <a:r>
              <a:rPr lang="de-CH" dirty="0"/>
              <a:t>…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8319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9D9604D-BECD-4F04-8473-4F671B8B3246}"/>
              </a:ext>
            </a:extLst>
          </p:cNvPr>
          <p:cNvSpPr/>
          <p:nvPr/>
        </p:nvSpPr>
        <p:spPr>
          <a:xfrm>
            <a:off x="902073" y="1027969"/>
            <a:ext cx="86459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dirty="0"/>
              <a:t>Art. 7  </a:t>
            </a:r>
            <a:r>
              <a:rPr lang="de-CH" b="1" dirty="0"/>
              <a:t>Landwirtschaftliches Gewerbe</a:t>
            </a:r>
            <a:r>
              <a:rPr lang="de-CH" dirty="0"/>
              <a:t>; im Allgemeinen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Als landwirtschaftliches Gewerbe gilt 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eine </a:t>
            </a:r>
            <a:r>
              <a:rPr lang="de-CH" b="1" dirty="0"/>
              <a:t>Gesamtheit von landwirtschaftlichen Grundstücken, Bauten und Anlagen</a:t>
            </a:r>
            <a:r>
              <a:rPr lang="de-CH" dirty="0"/>
              <a:t>, die als Grundlage der landwirtschaftlichen Produktion dient und </a:t>
            </a:r>
          </a:p>
          <a:p>
            <a:pPr>
              <a:lnSpc>
                <a:spcPct val="150000"/>
              </a:lnSpc>
            </a:pPr>
            <a:r>
              <a:rPr lang="de-CH" dirty="0"/>
              <a:t>zu deren Bewirtschaftung, wenn sie landesüblich ist, mindestens eine </a:t>
            </a:r>
          </a:p>
          <a:p>
            <a:pPr>
              <a:lnSpc>
                <a:spcPct val="150000"/>
              </a:lnSpc>
            </a:pPr>
            <a:endParaRPr lang="de-CH" b="1" dirty="0"/>
          </a:p>
          <a:p>
            <a:pPr>
              <a:lnSpc>
                <a:spcPct val="150000"/>
              </a:lnSpc>
            </a:pPr>
            <a:r>
              <a:rPr lang="de-CH" b="1" dirty="0"/>
              <a:t>Standardarbeitskraft</a:t>
            </a:r>
            <a:r>
              <a:rPr lang="de-CH" dirty="0"/>
              <a:t> nötig ist. 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Der Bundesrat legt die Faktoren und die Werte für die Berechnung einer Standardarbeitskraft in Abstimmung mit dem Landwirtschaftsrecht fest.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06948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A8E6DCF-3512-4011-80D0-319C3062B2CD}"/>
              </a:ext>
            </a:extLst>
          </p:cNvPr>
          <p:cNvSpPr/>
          <p:nvPr/>
        </p:nvSpPr>
        <p:spPr>
          <a:xfrm>
            <a:off x="902874" y="907106"/>
            <a:ext cx="864597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dirty="0"/>
              <a:t>Art. 8  Landwirtschaftliches Gewerbe; besondere Fälle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Die Bestimmungen über die </a:t>
            </a:r>
            <a:r>
              <a:rPr lang="de-CH" b="1" dirty="0"/>
              <a:t>einzelnen landwirtschaftlichen Grundstücke </a:t>
            </a:r>
            <a:r>
              <a:rPr lang="de-CH" dirty="0"/>
              <a:t>finden auf ein landwirtschaftliches Gewerbe Anwendung, wenn es: 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de-CH" b="1" dirty="0"/>
              <a:t>seit mehr als sechs Jahren </a:t>
            </a:r>
            <a:r>
              <a:rPr lang="de-CH" dirty="0"/>
              <a:t>rechtmässig ganz oder weitgehend parzellenweise </a:t>
            </a:r>
            <a:r>
              <a:rPr lang="de-CH" b="1" dirty="0"/>
              <a:t>verpachtet</a:t>
            </a:r>
            <a:r>
              <a:rPr lang="de-CH" dirty="0"/>
              <a:t> ist und diese Verpachtung im Sinne von Artikel 31 Absatz 2 Buchstaben e und f des Bundesgesetzes vom 4. Oktober 198513 über die landwirtschaftliche Pacht weder vorübergehenden Charakter hat noch aus persönlichen Gründen erfolgt ist;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endParaRPr lang="de-CH" dirty="0"/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de-CH" dirty="0"/>
              <a:t>unabhängig von seiner Grösse wegen einer ungünstigen Betriebsstruktur </a:t>
            </a:r>
            <a:r>
              <a:rPr lang="de-CH" b="1" dirty="0"/>
              <a:t>nicht mehr erhaltungswürdig </a:t>
            </a:r>
            <a:r>
              <a:rPr lang="de-CH" dirty="0"/>
              <a:t>ist.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019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5E53F2-8609-4886-A094-4F322A93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02" y="984707"/>
            <a:ext cx="8447714" cy="5526437"/>
          </a:xfrm>
        </p:spPr>
        <p:txBody>
          <a:bodyPr>
            <a:normAutofit/>
          </a:bodyPr>
          <a:lstStyle/>
          <a:p>
            <a:r>
              <a:rPr lang="de-CH" dirty="0"/>
              <a:t>1. Titel:</a:t>
            </a:r>
          </a:p>
          <a:p>
            <a:pPr marL="457200" lvl="1" indent="0">
              <a:buNone/>
            </a:pPr>
            <a:r>
              <a:rPr lang="de-CH" sz="2000" b="1" dirty="0"/>
              <a:t>Allgemeine Bestimmungen</a:t>
            </a:r>
          </a:p>
          <a:p>
            <a:pPr marL="457200" lvl="1" indent="0">
              <a:buNone/>
            </a:pPr>
            <a:endParaRPr lang="de-CH" sz="1800" dirty="0"/>
          </a:p>
          <a:p>
            <a:pPr marL="457200" lvl="1" indent="0">
              <a:buNone/>
            </a:pPr>
            <a:r>
              <a:rPr lang="de-CH" sz="1800" dirty="0"/>
              <a:t>2. Titel:</a:t>
            </a:r>
          </a:p>
          <a:p>
            <a:pPr marL="457200" lvl="1" indent="0">
              <a:buNone/>
            </a:pPr>
            <a:r>
              <a:rPr lang="de-CH" sz="2000" b="1" dirty="0"/>
              <a:t>Privatrechtliche Beschränkungen</a:t>
            </a:r>
          </a:p>
          <a:p>
            <a:pPr marL="457200" lvl="1" indent="0">
              <a:buNone/>
            </a:pPr>
            <a:endParaRPr lang="de-CH" sz="1800" dirty="0"/>
          </a:p>
          <a:p>
            <a:pPr marL="457200" lvl="1" indent="0">
              <a:buNone/>
            </a:pPr>
            <a:r>
              <a:rPr lang="de-CH" sz="1800" dirty="0"/>
              <a:t>3. Titel:</a:t>
            </a:r>
          </a:p>
          <a:p>
            <a:pPr marL="457200" lvl="1" indent="0">
              <a:buNone/>
            </a:pPr>
            <a:r>
              <a:rPr lang="de-CH" sz="2000" b="1" dirty="0"/>
              <a:t>Öffentlich-rechtliche Beschränkungen</a:t>
            </a:r>
          </a:p>
          <a:p>
            <a:pPr marL="457200" lvl="1" indent="0">
              <a:buNone/>
            </a:pPr>
            <a:endParaRPr lang="de-CH" sz="2000" b="1" dirty="0"/>
          </a:p>
          <a:p>
            <a:pPr marL="457200" lvl="1" indent="0">
              <a:buNone/>
            </a:pPr>
            <a:r>
              <a:rPr lang="de-CH" sz="1800" dirty="0"/>
              <a:t>4. Titel:</a:t>
            </a:r>
          </a:p>
          <a:p>
            <a:pPr marL="457200" lvl="1" indent="0">
              <a:buNone/>
            </a:pPr>
            <a:r>
              <a:rPr lang="de-CH" sz="2000" b="1" dirty="0"/>
              <a:t>Massnahmen zur Verhütung der Überschuldung</a:t>
            </a:r>
          </a:p>
        </p:txBody>
      </p:sp>
    </p:spTree>
    <p:extLst>
      <p:ext uri="{BB962C8B-B14F-4D97-AF65-F5344CB8AC3E}">
        <p14:creationId xmlns:p14="http://schemas.microsoft.com/office/powerpoint/2010/main" val="2461115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E80C988-32CB-467A-A7CE-61FB023C377B}"/>
              </a:ext>
            </a:extLst>
          </p:cNvPr>
          <p:cNvSpPr/>
          <p:nvPr/>
        </p:nvSpPr>
        <p:spPr>
          <a:xfrm>
            <a:off x="905077" y="1135243"/>
            <a:ext cx="8680333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dirty="0"/>
              <a:t>Art. 9  </a:t>
            </a:r>
            <a:r>
              <a:rPr lang="de-CH" b="1" dirty="0"/>
              <a:t>Selbstbewirtschafter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Selbstbewirtschafter ist, </a:t>
            </a:r>
            <a:r>
              <a:rPr lang="de-CH" b="1" dirty="0"/>
              <a:t>wer den landwirtschaftlichen Boden selber bearbeitet </a:t>
            </a:r>
            <a:r>
              <a:rPr lang="de-CH" dirty="0"/>
              <a:t>und, wenn es sich um ein landwirtschaftliches Gewerbe handelt, dieses zudem persönlich leitet.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Für die Selbstbewirtschaftung geeignet ist, wer die Fähigkeiten besitzt, die nach landesüblicher Vorstellung notwendig sind, um den landwirtschaftlichen Boden selber zu bearbeiten und ein landwirtschaftliches Gewerbe persönlich zu leiten.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9955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E80C988-32CB-467A-A7CE-61FB023C377B}"/>
              </a:ext>
            </a:extLst>
          </p:cNvPr>
          <p:cNvSpPr/>
          <p:nvPr/>
        </p:nvSpPr>
        <p:spPr>
          <a:xfrm>
            <a:off x="905077" y="1135243"/>
            <a:ext cx="868033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dirty="0"/>
              <a:t>Art. 10  </a:t>
            </a:r>
            <a:r>
              <a:rPr lang="de-CH" b="1" dirty="0"/>
              <a:t>Ertragswert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Der Ertragswert entspricht dem </a:t>
            </a:r>
          </a:p>
          <a:p>
            <a:pPr>
              <a:lnSpc>
                <a:spcPct val="150000"/>
              </a:lnSpc>
            </a:pPr>
            <a:endParaRPr lang="de-CH" b="1" dirty="0"/>
          </a:p>
          <a:p>
            <a:pPr>
              <a:lnSpc>
                <a:spcPct val="150000"/>
              </a:lnSpc>
            </a:pPr>
            <a:r>
              <a:rPr lang="de-CH" b="1" dirty="0"/>
              <a:t>Kapital</a:t>
            </a:r>
            <a:r>
              <a:rPr lang="de-CH" dirty="0"/>
              <a:t>, das mit dem </a:t>
            </a:r>
          </a:p>
          <a:p>
            <a:pPr>
              <a:lnSpc>
                <a:spcPct val="150000"/>
              </a:lnSpc>
            </a:pPr>
            <a:endParaRPr lang="de-CH" b="1" dirty="0"/>
          </a:p>
          <a:p>
            <a:pPr>
              <a:lnSpc>
                <a:spcPct val="150000"/>
              </a:lnSpc>
            </a:pPr>
            <a:r>
              <a:rPr lang="de-CH" b="1" dirty="0"/>
              <a:t>Ertrag eines landwirtschaftlichen Gewerbes oder Grundstücks</a:t>
            </a:r>
            <a:r>
              <a:rPr lang="de-CH" dirty="0"/>
              <a:t> </a:t>
            </a:r>
          </a:p>
          <a:p>
            <a:pPr>
              <a:lnSpc>
                <a:spcPct val="150000"/>
              </a:lnSpc>
            </a:pPr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bei landesüblicher Bewirtschaftung zum durchschnittlichen Zinssatz für erste Hypotheken verzinst werden kann. Für die Feststellung des Ertrags und des Zinssatzes ist auf das Mittel mehrerer Jahre (Bemessungsperiode) abzustellen. </a:t>
            </a:r>
          </a:p>
          <a:p>
            <a:pPr>
              <a:lnSpc>
                <a:spcPct val="150000"/>
              </a:lnSpc>
            </a:pPr>
            <a:r>
              <a:rPr lang="de-CH" dirty="0"/>
              <a:t>…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2916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1DCA69C-C030-4A9B-AD1E-5F0484186FAF}"/>
              </a:ext>
            </a:extLst>
          </p:cNvPr>
          <p:cNvSpPr/>
          <p:nvPr/>
        </p:nvSpPr>
        <p:spPr>
          <a:xfrm>
            <a:off x="1068151" y="1273291"/>
            <a:ext cx="86378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/>
              <a:t>2. Titel:  Privatrechtliche Beschränkungen </a:t>
            </a:r>
          </a:p>
          <a:p>
            <a:r>
              <a:rPr lang="de-CH" sz="2400" b="1" dirty="0"/>
              <a:t>des Verkehrs mit landwirtschaftlichen Gewerben und Grundstücken</a:t>
            </a:r>
          </a:p>
          <a:p>
            <a:endParaRPr lang="de-CH" dirty="0"/>
          </a:p>
          <a:p>
            <a:r>
              <a:rPr lang="de-CH" dirty="0"/>
              <a:t>Art. 11 Anspruch auf </a:t>
            </a:r>
            <a:r>
              <a:rPr lang="de-CH" b="1" dirty="0"/>
              <a:t>Zuweisung eines landwirtschaftlichen Gewerbes in der Erbteilung</a:t>
            </a:r>
          </a:p>
          <a:p>
            <a:r>
              <a:rPr lang="de-CH" dirty="0"/>
              <a:t>…</a:t>
            </a:r>
          </a:p>
          <a:p>
            <a:r>
              <a:rPr lang="de-CH" dirty="0"/>
              <a:t>Art. 22 Sicherung der Selbstbewirtschaftung; </a:t>
            </a:r>
            <a:r>
              <a:rPr lang="de-CH" b="1" dirty="0"/>
              <a:t>Veräusserungsverbot</a:t>
            </a:r>
          </a:p>
          <a:p>
            <a:r>
              <a:rPr lang="de-CH" dirty="0"/>
              <a:t>…</a:t>
            </a:r>
          </a:p>
          <a:p>
            <a:r>
              <a:rPr lang="de-CH" dirty="0"/>
              <a:t>Art. 25 </a:t>
            </a:r>
            <a:r>
              <a:rPr lang="de-CH" b="1" dirty="0" err="1"/>
              <a:t>Kaufsrechte</a:t>
            </a:r>
            <a:r>
              <a:rPr lang="de-CH" b="1" dirty="0"/>
              <a:t> von Verwandten </a:t>
            </a:r>
          </a:p>
          <a:p>
            <a:r>
              <a:rPr lang="de-CH" dirty="0"/>
              <a:t>…</a:t>
            </a:r>
          </a:p>
          <a:p>
            <a:r>
              <a:rPr lang="de-CH" dirty="0"/>
              <a:t>Art. 28 </a:t>
            </a:r>
            <a:r>
              <a:rPr lang="de-CH" b="1" dirty="0"/>
              <a:t>Gewinnanspruch der Miterben</a:t>
            </a:r>
          </a:p>
        </p:txBody>
      </p:sp>
    </p:spTree>
    <p:extLst>
      <p:ext uri="{BB962C8B-B14F-4D97-AF65-F5344CB8AC3E}">
        <p14:creationId xmlns:p14="http://schemas.microsoft.com/office/powerpoint/2010/main" val="2472553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F7A100C-EEB9-4691-9E1F-DDA510983223}"/>
              </a:ext>
            </a:extLst>
          </p:cNvPr>
          <p:cNvSpPr/>
          <p:nvPr/>
        </p:nvSpPr>
        <p:spPr>
          <a:xfrm>
            <a:off x="1772873" y="1260257"/>
            <a:ext cx="86462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dirty="0"/>
          </a:p>
          <a:p>
            <a:r>
              <a:rPr lang="de-CH" dirty="0"/>
              <a:t>Veräusserungsverträge:</a:t>
            </a:r>
          </a:p>
          <a:p>
            <a:endParaRPr lang="de-CH" dirty="0"/>
          </a:p>
          <a:p>
            <a:r>
              <a:rPr lang="de-CH" b="1" dirty="0"/>
              <a:t>Verfügungsbeschränkungen bei Veräusserung</a:t>
            </a:r>
          </a:p>
          <a:p>
            <a:r>
              <a:rPr lang="de-CH" dirty="0"/>
              <a:t>Art. 40  Zustimmung des Ehegatten</a:t>
            </a:r>
          </a:p>
          <a:p>
            <a:r>
              <a:rPr lang="de-CH" dirty="0"/>
              <a:t>…</a:t>
            </a:r>
          </a:p>
          <a:p>
            <a:r>
              <a:rPr lang="de-CH" b="1" dirty="0"/>
              <a:t>Vorkaufsrechte der Verwandten</a:t>
            </a:r>
          </a:p>
          <a:p>
            <a:r>
              <a:rPr lang="de-CH" dirty="0"/>
              <a:t>Art. 42 …</a:t>
            </a:r>
          </a:p>
          <a:p>
            <a:endParaRPr lang="de-CH" dirty="0"/>
          </a:p>
          <a:p>
            <a:r>
              <a:rPr lang="de-CH" b="1" dirty="0"/>
              <a:t>Vorkaufsrecht des Pächters</a:t>
            </a:r>
          </a:p>
          <a:p>
            <a:r>
              <a:rPr lang="de-CH" dirty="0"/>
              <a:t>Art. 47  …</a:t>
            </a:r>
          </a:p>
          <a:p>
            <a:r>
              <a:rPr lang="de-CH" dirty="0"/>
              <a:t>…</a:t>
            </a:r>
          </a:p>
          <a:p>
            <a:r>
              <a:rPr lang="de-CH" b="1" dirty="0"/>
              <a:t>Vorkaufsrecht an Miteigentumsanteilen</a:t>
            </a:r>
          </a:p>
          <a:p>
            <a:r>
              <a:rPr lang="de-CH" dirty="0"/>
              <a:t>Art. 49  …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83910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2253339-F637-4469-969B-620EFC559522}"/>
              </a:ext>
            </a:extLst>
          </p:cNvPr>
          <p:cNvSpPr/>
          <p:nvPr/>
        </p:nvSpPr>
        <p:spPr>
          <a:xfrm>
            <a:off x="1789651" y="1209923"/>
            <a:ext cx="86294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/>
              <a:t>3. Titel: Öffentlich-rechtliche Beschränkungen </a:t>
            </a:r>
          </a:p>
          <a:p>
            <a:r>
              <a:rPr lang="de-CH" sz="2400" b="1" dirty="0"/>
              <a:t>des Verkehrs mit landwirtschaftlichen Gewerben und Grundstücken</a:t>
            </a:r>
          </a:p>
          <a:p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Art. 58  </a:t>
            </a:r>
            <a:r>
              <a:rPr lang="de-CH" b="1" dirty="0"/>
              <a:t>Realteilungsverbot und</a:t>
            </a:r>
          </a:p>
          <a:p>
            <a:pPr>
              <a:lnSpc>
                <a:spcPct val="150000"/>
              </a:lnSpc>
            </a:pPr>
            <a:r>
              <a:rPr lang="de-CH" b="1" dirty="0"/>
              <a:t>	      Zerstückelungsverbot</a:t>
            </a:r>
          </a:p>
          <a:p>
            <a:pPr>
              <a:lnSpc>
                <a:spcPct val="150000"/>
              </a:lnSpc>
            </a:pPr>
            <a:r>
              <a:rPr lang="de-CH" dirty="0"/>
              <a:t>…</a:t>
            </a:r>
          </a:p>
          <a:p>
            <a:pPr>
              <a:lnSpc>
                <a:spcPct val="150000"/>
              </a:lnSpc>
            </a:pPr>
            <a:r>
              <a:rPr lang="de-CH" dirty="0"/>
              <a:t>Art. 61  </a:t>
            </a:r>
            <a:r>
              <a:rPr lang="de-CH" b="1" dirty="0"/>
              <a:t>Erwerbsbewilligung</a:t>
            </a:r>
          </a:p>
          <a:p>
            <a:pPr>
              <a:lnSpc>
                <a:spcPct val="150000"/>
              </a:lnSpc>
            </a:pPr>
            <a:r>
              <a:rPr lang="de-CH" dirty="0"/>
              <a:t>…</a:t>
            </a:r>
          </a:p>
          <a:p>
            <a:pPr>
              <a:lnSpc>
                <a:spcPct val="150000"/>
              </a:lnSpc>
            </a:pPr>
            <a:r>
              <a:rPr lang="de-CH" dirty="0"/>
              <a:t>Art. 73  </a:t>
            </a:r>
            <a:r>
              <a:rPr lang="de-CH" b="1" dirty="0"/>
              <a:t>Belastungsgrenze für Grundpfandrechte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742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A03D89D-5596-435F-802A-2F4F8D4434D6}"/>
              </a:ext>
            </a:extLst>
          </p:cNvPr>
          <p:cNvSpPr/>
          <p:nvPr/>
        </p:nvSpPr>
        <p:spPr>
          <a:xfrm>
            <a:off x="872778" y="1248498"/>
            <a:ext cx="862355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/>
              <a:t>1. Titel: Allgemeine Bestimmungen</a:t>
            </a:r>
          </a:p>
          <a:p>
            <a:endParaRPr lang="de-CH" dirty="0"/>
          </a:p>
          <a:p>
            <a:endParaRPr lang="de-CH" b="1" dirty="0"/>
          </a:p>
          <a:p>
            <a:r>
              <a:rPr lang="de-CH" sz="2000" b="1" dirty="0"/>
              <a:t>1.	Kapitel: Zweck, Gegenstand und Geltungsbereich</a:t>
            </a:r>
          </a:p>
          <a:p>
            <a:pPr marL="342900" indent="-342900">
              <a:buAutoNum type="arabicPeriod"/>
            </a:pPr>
            <a:endParaRPr lang="de-CH" b="1" dirty="0"/>
          </a:p>
          <a:p>
            <a:r>
              <a:rPr lang="de-CH" b="1" dirty="0"/>
              <a:t>	</a:t>
            </a:r>
            <a:r>
              <a:rPr lang="de-CH" dirty="0"/>
              <a:t>Art. 1	Zweck und Gegenstand</a:t>
            </a:r>
          </a:p>
          <a:p>
            <a:r>
              <a:rPr lang="de-CH" b="1" dirty="0"/>
              <a:t>	</a:t>
            </a:r>
            <a:r>
              <a:rPr lang="de-CH" dirty="0"/>
              <a:t>Art. 2	Geltungsbereich</a:t>
            </a:r>
          </a:p>
          <a:p>
            <a:r>
              <a:rPr lang="de-CH" b="1" dirty="0"/>
              <a:t>	…</a:t>
            </a:r>
          </a:p>
          <a:p>
            <a:endParaRPr lang="de-CH" b="1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940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268BBB8-DD3A-4A39-B666-B8D76DC92306}"/>
              </a:ext>
            </a:extLst>
          </p:cNvPr>
          <p:cNvSpPr/>
          <p:nvPr/>
        </p:nvSpPr>
        <p:spPr>
          <a:xfrm>
            <a:off x="1771650" y="958060"/>
            <a:ext cx="86564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1. Abschnitt: Zweck und Gegenstand</a:t>
            </a:r>
          </a:p>
          <a:p>
            <a:endParaRPr lang="de-CH" dirty="0"/>
          </a:p>
          <a:p>
            <a:r>
              <a:rPr lang="de-CH" b="1" dirty="0"/>
              <a:t>Art. 1 </a:t>
            </a:r>
          </a:p>
          <a:p>
            <a:pPr marL="342900" indent="-342900">
              <a:buAutoNum type="arabicPlain"/>
              <a:tabLst>
                <a:tab pos="540000" algn="l"/>
              </a:tabLst>
            </a:pPr>
            <a:r>
              <a:rPr lang="de-CH" dirty="0"/>
              <a:t>Dieses Gesetz </a:t>
            </a:r>
            <a:r>
              <a:rPr lang="de-CH" b="1" dirty="0"/>
              <a:t>bezweckt</a:t>
            </a:r>
            <a:r>
              <a:rPr lang="de-CH" dirty="0"/>
              <a:t>: </a:t>
            </a:r>
          </a:p>
          <a:p>
            <a:pPr>
              <a:tabLst>
                <a:tab pos="540000" algn="l"/>
              </a:tabLst>
            </a:pPr>
            <a:endParaRPr lang="de-CH" dirty="0"/>
          </a:p>
          <a:p>
            <a:pPr marL="342900" indent="-342900">
              <a:buFont typeface="+mj-lt"/>
              <a:buAutoNum type="alphaLcPeriod"/>
            </a:pPr>
            <a:r>
              <a:rPr lang="de-CH" dirty="0"/>
              <a:t>das </a:t>
            </a:r>
            <a:r>
              <a:rPr lang="de-CH" b="1" dirty="0"/>
              <a:t>bäuerliche Grundeigentum zu fördern</a:t>
            </a:r>
          </a:p>
          <a:p>
            <a:endParaRPr lang="de-CH" b="1" dirty="0"/>
          </a:p>
          <a:p>
            <a:pPr marL="360363" lvl="1"/>
            <a:r>
              <a:rPr lang="de-CH" dirty="0"/>
              <a:t>und namentlich Familienbetriebe als Grundlage eines gesunden Bauernstandes und einer leistungsfähigen, auf eine nachhaltige Bodenbewirtschaftung ausgerichteten Landwirtschaft zu erhalten und ihre Struktur zu verbessern;</a:t>
            </a:r>
          </a:p>
          <a:p>
            <a:pPr marL="342900" indent="-342900">
              <a:buFont typeface="+mj-lt"/>
              <a:buAutoNum type="alphaLcPeriod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911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268BBB8-DD3A-4A39-B666-B8D76DC92306}"/>
              </a:ext>
            </a:extLst>
          </p:cNvPr>
          <p:cNvSpPr/>
          <p:nvPr/>
        </p:nvSpPr>
        <p:spPr>
          <a:xfrm>
            <a:off x="1771650" y="958060"/>
            <a:ext cx="865648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1. Abschnitt: Zweck und Gegenstand</a:t>
            </a:r>
          </a:p>
          <a:p>
            <a:endParaRPr lang="de-CH" dirty="0"/>
          </a:p>
          <a:p>
            <a:r>
              <a:rPr lang="de-CH" b="1" dirty="0"/>
              <a:t>Art. 1 </a:t>
            </a:r>
          </a:p>
          <a:p>
            <a:pPr marL="342900" indent="-342900">
              <a:buAutoNum type="arabicPlain"/>
              <a:tabLst>
                <a:tab pos="540000" algn="l"/>
              </a:tabLst>
            </a:pPr>
            <a:r>
              <a:rPr lang="de-CH" dirty="0"/>
              <a:t>Dieses Gesetz </a:t>
            </a:r>
            <a:r>
              <a:rPr lang="de-CH" b="1" dirty="0"/>
              <a:t>bezweckt</a:t>
            </a:r>
            <a:r>
              <a:rPr lang="de-CH" dirty="0"/>
              <a:t>: </a:t>
            </a:r>
          </a:p>
          <a:p>
            <a:pPr>
              <a:tabLst>
                <a:tab pos="540000" algn="l"/>
              </a:tabLst>
            </a:pPr>
            <a:endParaRPr lang="de-CH" dirty="0"/>
          </a:p>
          <a:p>
            <a:pPr marL="360363" indent="-360363" defTabSz="444500">
              <a:buFont typeface="+mj-lt"/>
              <a:buAutoNum type="alphaLcPeriod"/>
            </a:pPr>
            <a:r>
              <a:rPr lang="de-CH" dirty="0"/>
              <a:t>das </a:t>
            </a:r>
            <a:r>
              <a:rPr lang="de-CH" b="1" dirty="0"/>
              <a:t>bäuerliche Grundeigentum zu fördern </a:t>
            </a:r>
          </a:p>
          <a:p>
            <a:pPr marL="360363" lvl="1"/>
            <a:r>
              <a:rPr lang="de-CH" dirty="0"/>
              <a:t>und namentlich Familienbetriebe als Grundlage eines gesunden Bauernstandes und einer leistungsfähigen, auf eine nachhaltige Bodenbewirtschaftung ausgerichteten Landwirtschaft zu erhalten und ihre Struktur zu verbessern;</a:t>
            </a:r>
          </a:p>
          <a:p>
            <a:endParaRPr lang="de-CH" dirty="0"/>
          </a:p>
          <a:p>
            <a:pPr marL="360363" indent="-360363"/>
            <a:r>
              <a:rPr lang="de-CH" dirty="0"/>
              <a:t>b.	die </a:t>
            </a:r>
            <a:r>
              <a:rPr lang="de-CH" b="1" dirty="0"/>
              <a:t>Stellung des Selbstbewirtschafters </a:t>
            </a:r>
            <a:r>
              <a:rPr lang="de-CH" dirty="0"/>
              <a:t>einschliesslich diejenige des Pächters </a:t>
            </a:r>
            <a:r>
              <a:rPr lang="de-CH" b="1" dirty="0"/>
              <a:t>beim Erwerb </a:t>
            </a:r>
            <a:r>
              <a:rPr lang="de-CH" dirty="0"/>
              <a:t>landwirtschaftlicher Gewerbe und Grundstücke </a:t>
            </a:r>
            <a:r>
              <a:rPr lang="de-CH" b="1" dirty="0"/>
              <a:t>zu stärken</a:t>
            </a:r>
            <a:r>
              <a:rPr lang="de-CH" dirty="0"/>
              <a:t>;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5873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268BBB8-DD3A-4A39-B666-B8D76DC92306}"/>
              </a:ext>
            </a:extLst>
          </p:cNvPr>
          <p:cNvSpPr/>
          <p:nvPr/>
        </p:nvSpPr>
        <p:spPr>
          <a:xfrm>
            <a:off x="1771650" y="958060"/>
            <a:ext cx="865648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1. Abschnitt: Zweck und Gegenstand</a:t>
            </a:r>
          </a:p>
          <a:p>
            <a:endParaRPr lang="de-CH" dirty="0"/>
          </a:p>
          <a:p>
            <a:r>
              <a:rPr lang="de-CH" b="1" dirty="0"/>
              <a:t>Art. 1 </a:t>
            </a:r>
          </a:p>
          <a:p>
            <a:pPr marL="342900" indent="-342900">
              <a:buAutoNum type="arabicPlain"/>
              <a:tabLst>
                <a:tab pos="540000" algn="l"/>
              </a:tabLst>
            </a:pPr>
            <a:r>
              <a:rPr lang="de-CH" dirty="0"/>
              <a:t>Dieses Gesetz </a:t>
            </a:r>
            <a:r>
              <a:rPr lang="de-CH" b="1" dirty="0"/>
              <a:t>bezweckt</a:t>
            </a:r>
            <a:r>
              <a:rPr lang="de-CH" dirty="0"/>
              <a:t>: </a:t>
            </a:r>
          </a:p>
          <a:p>
            <a:pPr>
              <a:tabLst>
                <a:tab pos="540000" algn="l"/>
              </a:tabLst>
            </a:pPr>
            <a:endParaRPr lang="de-CH" dirty="0"/>
          </a:p>
          <a:p>
            <a:pPr marL="360363" indent="-360363" defTabSz="444500">
              <a:buFont typeface="+mj-lt"/>
              <a:buAutoNum type="alphaLcPeriod"/>
            </a:pPr>
            <a:r>
              <a:rPr lang="de-CH" dirty="0"/>
              <a:t>das </a:t>
            </a:r>
            <a:r>
              <a:rPr lang="de-CH" b="1" dirty="0"/>
              <a:t>bäuerliche Grundeigentum zu fördern </a:t>
            </a:r>
          </a:p>
          <a:p>
            <a:pPr marL="360363" lvl="1"/>
            <a:r>
              <a:rPr lang="de-CH" dirty="0"/>
              <a:t>und namentlich Familienbetriebe als Grundlage eines gesunden Bauernstandes und einer leistungsfähigen, auf eine nachhaltige Bodenbewirtschaftung ausgerichteten Landwirtschaft zu erhalten und ihre Struktur zu verbessern;</a:t>
            </a:r>
          </a:p>
          <a:p>
            <a:endParaRPr lang="de-CH" dirty="0"/>
          </a:p>
          <a:p>
            <a:pPr marL="360363" indent="-360363">
              <a:buAutoNum type="alphaLcPeriod" startAt="2"/>
            </a:pPr>
            <a:r>
              <a:rPr lang="de-CH" dirty="0"/>
              <a:t>die </a:t>
            </a:r>
            <a:r>
              <a:rPr lang="de-CH" b="1" dirty="0"/>
              <a:t>Stellung des Selbstbewirtschafters </a:t>
            </a:r>
            <a:r>
              <a:rPr lang="de-CH" dirty="0"/>
              <a:t>einschliesslich diejenige des Pächters </a:t>
            </a:r>
            <a:r>
              <a:rPr lang="de-CH" b="1" dirty="0"/>
              <a:t>beim Erwerb </a:t>
            </a:r>
            <a:r>
              <a:rPr lang="de-CH" dirty="0"/>
              <a:t>landwirtschaftlicher Gewerbe und Grundstücke </a:t>
            </a:r>
            <a:r>
              <a:rPr lang="de-CH" b="1" dirty="0"/>
              <a:t>zu stärken</a:t>
            </a:r>
            <a:r>
              <a:rPr lang="de-CH" dirty="0"/>
              <a:t>;</a:t>
            </a:r>
          </a:p>
          <a:p>
            <a:pPr marL="360363" indent="-360363">
              <a:buAutoNum type="alphaLcPeriod" startAt="2"/>
            </a:pPr>
            <a:endParaRPr lang="de-CH" dirty="0"/>
          </a:p>
          <a:p>
            <a:pPr marL="360363" indent="-360363">
              <a:buFontTx/>
              <a:buAutoNum type="alphaLcPeriod" startAt="2"/>
            </a:pPr>
            <a:r>
              <a:rPr lang="de-CH" b="1" dirty="0"/>
              <a:t>übersetzte Preise </a:t>
            </a:r>
            <a:r>
              <a:rPr lang="de-CH" dirty="0"/>
              <a:t>für landwirtschaftlichen Boden zu </a:t>
            </a:r>
            <a:r>
              <a:rPr lang="de-CH" b="1" dirty="0"/>
              <a:t>bekämpfen</a:t>
            </a:r>
            <a:r>
              <a:rPr lang="de-CH" dirty="0"/>
              <a:t>.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2244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268BBB8-DD3A-4A39-B666-B8D76DC92306}"/>
              </a:ext>
            </a:extLst>
          </p:cNvPr>
          <p:cNvSpPr/>
          <p:nvPr/>
        </p:nvSpPr>
        <p:spPr>
          <a:xfrm>
            <a:off x="1771650" y="958060"/>
            <a:ext cx="86564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1. Abschnitt: Zweck und Gegenstand</a:t>
            </a:r>
          </a:p>
          <a:p>
            <a:endParaRPr lang="de-CH" dirty="0"/>
          </a:p>
          <a:p>
            <a:r>
              <a:rPr lang="de-CH" b="1" dirty="0"/>
              <a:t>Art. 1 </a:t>
            </a:r>
          </a:p>
          <a:p>
            <a:endParaRPr lang="de-CH" dirty="0"/>
          </a:p>
          <a:p>
            <a:pPr marL="342900" indent="-342900">
              <a:buAutoNum type="arabicPlain" startAt="2"/>
            </a:pPr>
            <a:r>
              <a:rPr lang="de-CH" dirty="0"/>
              <a:t>Das Gesetz enthält </a:t>
            </a:r>
            <a:r>
              <a:rPr lang="de-CH" b="1" dirty="0"/>
              <a:t>Bestimmungen</a:t>
            </a:r>
            <a:r>
              <a:rPr lang="de-CH" dirty="0"/>
              <a:t> über:</a:t>
            </a:r>
          </a:p>
          <a:p>
            <a:endParaRPr lang="de-CH" dirty="0"/>
          </a:p>
          <a:p>
            <a:pPr marL="342900" indent="-342900">
              <a:buFont typeface="+mj-lt"/>
              <a:buAutoNum type="alphaLcPeriod"/>
            </a:pPr>
            <a:r>
              <a:rPr lang="de-CH" dirty="0"/>
              <a:t>den </a:t>
            </a:r>
            <a:r>
              <a:rPr lang="de-CH" b="1" dirty="0"/>
              <a:t>Erwerb</a:t>
            </a:r>
            <a:r>
              <a:rPr lang="de-CH" dirty="0"/>
              <a:t> von landwirtschaftlichen Gewerben und Grundstücken;</a:t>
            </a:r>
          </a:p>
          <a:p>
            <a:pPr marL="342900" indent="-342900">
              <a:buFont typeface="+mj-lt"/>
              <a:buAutoNum type="alphaLcPeriod"/>
            </a:pPr>
            <a:endParaRPr lang="de-CH" dirty="0"/>
          </a:p>
          <a:p>
            <a:pPr marL="342900" indent="-342900">
              <a:buFont typeface="+mj-lt"/>
              <a:buAutoNum type="alphaLcPeriod"/>
            </a:pPr>
            <a:r>
              <a:rPr lang="de-CH" dirty="0"/>
              <a:t>die </a:t>
            </a:r>
            <a:r>
              <a:rPr lang="de-CH" b="1" dirty="0"/>
              <a:t>Verpfändung</a:t>
            </a:r>
            <a:r>
              <a:rPr lang="de-CH" dirty="0"/>
              <a:t> von landwirtschaftlichen Grundstücken;</a:t>
            </a:r>
          </a:p>
          <a:p>
            <a:pPr marL="342900" indent="-342900">
              <a:buFont typeface="+mj-lt"/>
              <a:buAutoNum type="alphaLcPeriod"/>
            </a:pPr>
            <a:endParaRPr lang="de-CH" dirty="0"/>
          </a:p>
          <a:p>
            <a:pPr marL="342900" indent="-342900">
              <a:buFont typeface="+mj-lt"/>
              <a:buAutoNum type="alphaLcPeriod"/>
            </a:pPr>
            <a:r>
              <a:rPr lang="de-CH" dirty="0"/>
              <a:t>die </a:t>
            </a:r>
            <a:r>
              <a:rPr lang="de-CH" b="1" dirty="0"/>
              <a:t>Teilung</a:t>
            </a:r>
            <a:r>
              <a:rPr lang="de-CH" dirty="0"/>
              <a:t> landwirtschaftlicher Gewerbe und die </a:t>
            </a:r>
            <a:r>
              <a:rPr lang="de-CH" b="1" dirty="0"/>
              <a:t>Zerstückelung</a:t>
            </a:r>
            <a:r>
              <a:rPr lang="de-CH" dirty="0"/>
              <a:t> landwirtschaftlicher Grundstücke.</a:t>
            </a:r>
          </a:p>
        </p:txBody>
      </p:sp>
    </p:spTree>
    <p:extLst>
      <p:ext uri="{BB962C8B-B14F-4D97-AF65-F5344CB8AC3E}">
        <p14:creationId xmlns:p14="http://schemas.microsoft.com/office/powerpoint/2010/main" val="280328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A3C01E2-EDE6-453D-80F6-4682382B4F8C}"/>
              </a:ext>
            </a:extLst>
          </p:cNvPr>
          <p:cNvSpPr/>
          <p:nvPr/>
        </p:nvSpPr>
        <p:spPr>
          <a:xfrm>
            <a:off x="1302924" y="968419"/>
            <a:ext cx="86296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2. Abschnitt: Geltungsbereich</a:t>
            </a:r>
          </a:p>
          <a:p>
            <a:endParaRPr lang="de-CH" dirty="0"/>
          </a:p>
          <a:p>
            <a:r>
              <a:rPr lang="de-CH" dirty="0"/>
              <a:t>Art. 2</a:t>
            </a:r>
          </a:p>
          <a:p>
            <a:r>
              <a:rPr lang="de-CH" dirty="0"/>
              <a:t>1	Allgemeiner </a:t>
            </a:r>
            <a:r>
              <a:rPr lang="de-CH" b="1" dirty="0"/>
              <a:t>Geltungsbereich</a:t>
            </a:r>
          </a:p>
          <a:p>
            <a:pPr lvl="1"/>
            <a:endParaRPr lang="de-CH" dirty="0"/>
          </a:p>
          <a:p>
            <a:pPr lvl="1">
              <a:lnSpc>
                <a:spcPct val="150000"/>
              </a:lnSpc>
            </a:pPr>
            <a:r>
              <a:rPr lang="de-CH" dirty="0"/>
              <a:t>Dieses Gesetz gilt für</a:t>
            </a:r>
          </a:p>
          <a:p>
            <a:pPr lvl="1">
              <a:lnSpc>
                <a:spcPct val="150000"/>
              </a:lnSpc>
            </a:pPr>
            <a:r>
              <a:rPr lang="de-CH" b="1" dirty="0"/>
              <a:t>einzelne</a:t>
            </a:r>
            <a:r>
              <a:rPr lang="de-CH" dirty="0"/>
              <a:t> oder </a:t>
            </a:r>
          </a:p>
          <a:p>
            <a:pPr lvl="1">
              <a:lnSpc>
                <a:spcPct val="150000"/>
              </a:lnSpc>
            </a:pPr>
            <a:r>
              <a:rPr lang="de-CH" b="1" dirty="0"/>
              <a:t>zu einem landwirtschaftlichen Gewerbe 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gehörende landwirtschaftliche </a:t>
            </a:r>
            <a:r>
              <a:rPr lang="de-CH" b="1" dirty="0"/>
              <a:t>Grundstücke</a:t>
            </a:r>
            <a:r>
              <a:rPr lang="de-CH" dirty="0"/>
              <a:t>: </a:t>
            </a:r>
          </a:p>
          <a:p>
            <a:pPr lvl="1"/>
            <a:endParaRPr lang="de-CH" dirty="0"/>
          </a:p>
          <a:p>
            <a:pPr lvl="1"/>
            <a:endParaRPr lang="de-CH" dirty="0"/>
          </a:p>
          <a:p>
            <a:pPr marL="342900" indent="-342900">
              <a:buAutoNum type="arabicPlain" startAt="2"/>
            </a:pPr>
            <a:endParaRPr lang="de-CH" dirty="0"/>
          </a:p>
          <a:p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096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A3C01E2-EDE6-453D-80F6-4682382B4F8C}"/>
              </a:ext>
            </a:extLst>
          </p:cNvPr>
          <p:cNvSpPr/>
          <p:nvPr/>
        </p:nvSpPr>
        <p:spPr>
          <a:xfrm>
            <a:off x="1302924" y="968419"/>
            <a:ext cx="862965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/>
              <a:t>2. Abschnitt: Geltungsbereich</a:t>
            </a:r>
          </a:p>
          <a:p>
            <a:endParaRPr lang="de-CH" dirty="0"/>
          </a:p>
          <a:p>
            <a:r>
              <a:rPr lang="de-CH" dirty="0"/>
              <a:t>Art. 2</a:t>
            </a:r>
          </a:p>
          <a:p>
            <a:r>
              <a:rPr lang="de-CH" dirty="0"/>
              <a:t>1	Allgemeiner </a:t>
            </a:r>
            <a:r>
              <a:rPr lang="de-CH" b="1" dirty="0"/>
              <a:t>Geltungsbereich</a:t>
            </a:r>
          </a:p>
          <a:p>
            <a:pPr lvl="1"/>
            <a:endParaRPr lang="de-CH" dirty="0"/>
          </a:p>
          <a:p>
            <a:pPr lvl="1">
              <a:lnSpc>
                <a:spcPct val="150000"/>
              </a:lnSpc>
            </a:pPr>
            <a:r>
              <a:rPr lang="de-CH" dirty="0"/>
              <a:t>Dieses Gesetz gilt 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für </a:t>
            </a:r>
            <a:r>
              <a:rPr lang="de-CH" b="1" dirty="0"/>
              <a:t>einzelne</a:t>
            </a:r>
            <a:r>
              <a:rPr lang="de-CH" dirty="0"/>
              <a:t> oder </a:t>
            </a:r>
          </a:p>
          <a:p>
            <a:pPr lvl="1">
              <a:lnSpc>
                <a:spcPct val="150000"/>
              </a:lnSpc>
            </a:pPr>
            <a:r>
              <a:rPr lang="de-CH" b="1" dirty="0"/>
              <a:t>zu einem landwirtschaftlichen Gewerbe 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gehörende landwirtschaftliche </a:t>
            </a:r>
            <a:r>
              <a:rPr lang="de-CH" b="1" dirty="0"/>
              <a:t>Grundstücke</a:t>
            </a:r>
            <a:r>
              <a:rPr lang="de-CH" dirty="0"/>
              <a:t>: </a:t>
            </a:r>
          </a:p>
          <a:p>
            <a:pPr lvl="1"/>
            <a:endParaRPr lang="de-CH" dirty="0"/>
          </a:p>
          <a:p>
            <a:pPr marL="800100" lvl="1" indent="-342900">
              <a:buFont typeface="+mj-lt"/>
              <a:buAutoNum type="alphaLcPeriod"/>
            </a:pPr>
            <a:r>
              <a:rPr lang="de-CH" dirty="0"/>
              <a:t>die </a:t>
            </a:r>
            <a:r>
              <a:rPr lang="de-CH" b="1" dirty="0"/>
              <a:t>ausserhalb einer Bauzone </a:t>
            </a:r>
            <a:r>
              <a:rPr lang="de-CH" dirty="0"/>
              <a:t>nach Artikel 15 des Raumplanungsgesetzes vom 22. Juni 19794 liegen; und</a:t>
            </a:r>
          </a:p>
          <a:p>
            <a:pPr marL="800100" lvl="1" indent="-342900">
              <a:buFont typeface="+mj-lt"/>
              <a:buAutoNum type="alphaLcPeriod"/>
            </a:pPr>
            <a:endParaRPr lang="de-CH" dirty="0"/>
          </a:p>
          <a:p>
            <a:pPr lvl="1"/>
            <a:endParaRPr lang="de-CH" dirty="0"/>
          </a:p>
          <a:p>
            <a:pPr marL="342900" indent="-342900">
              <a:buAutoNum type="arabicPlain" startAt="2"/>
            </a:pPr>
            <a:endParaRPr lang="de-CH" dirty="0"/>
          </a:p>
          <a:p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04285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1085</Words>
  <Application>Microsoft Macintosh PowerPoint</Application>
  <PresentationFormat>Breitbild</PresentationFormat>
  <Paragraphs>235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Facette</vt:lpstr>
      <vt:lpstr>BGBB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BGBB</dc:title>
  <dc:creator>Sekretariat</dc:creator>
  <cp:lastModifiedBy>Marianne Meyer</cp:lastModifiedBy>
  <cp:revision>28</cp:revision>
  <dcterms:created xsi:type="dcterms:W3CDTF">2020-05-08T22:09:35Z</dcterms:created>
  <dcterms:modified xsi:type="dcterms:W3CDTF">2020-06-10T15:57:40Z</dcterms:modified>
</cp:coreProperties>
</file>