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7" r:id="rId28"/>
    <p:sldId id="291" r:id="rId29"/>
    <p:sldId id="284" r:id="rId30"/>
    <p:sldId id="285" r:id="rId31"/>
    <p:sldId id="286" r:id="rId32"/>
    <p:sldId id="288" r:id="rId33"/>
    <p:sldId id="289" r:id="rId34"/>
    <p:sldId id="290" r:id="rId35"/>
    <p:sldId id="292"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654"/>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de-DE"/>
              <a:t>Mastertitelformat bearbeiten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11/26/20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de-DE"/>
              <a:t>Mastertitelformat bearbeiten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11/26/20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de-DE"/>
              <a:t>Mastertitelformat bearbeiten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11/26/20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de-DE"/>
              <a:t>Mastertitelformat bearbeiten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11/26/20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de-DE"/>
              <a:t>Mastertitelformat bearbeiten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fld id="{48A87A34-81AB-432B-8DAE-1953F412C126}" type="datetimeFigureOut">
              <a:rPr lang="en-US" dirty="0"/>
              <a:t>11/26/20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de-DE"/>
              <a:t>Mastertitelformat bearbeiten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fld id="{48A87A34-81AB-432B-8DAE-1953F412C126}" type="datetimeFigureOut">
              <a:rPr lang="en-US" dirty="0"/>
              <a:t>11/26/20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a:t>Mastertitelformat bearbeiten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de-DE"/>
              <a:t>Mastertitelformat bearbeiten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a:t>Mastertitelformat bearbeiten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de-DE"/>
              <a:t>Mastertitelformat bearbeiten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8A87A34-81AB-432B-8DAE-1953F412C126}" type="datetimeFigureOut">
              <a:rPr lang="en-US" dirty="0"/>
              <a:t>11/26/20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de-DE"/>
              <a:t>Mastertitelformat bearbeiten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de-DE"/>
              <a:t>Mastertitelformat bearbeiten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2" name="Content Placeholder 3"/>
          <p:cNvSpPr>
            <a:spLocks noGrp="1"/>
          </p:cNvSpPr>
          <p:nvPr>
            <p:ph sz="quarter" idx="13"/>
          </p:nvPr>
        </p:nvSpPr>
        <p:spPr>
          <a:xfrm>
            <a:off x="913774" y="3051012"/>
            <a:ext cx="5106027" cy="27401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3" name="Content Placeholder 5"/>
          <p:cNvSpPr>
            <a:spLocks noGrp="1"/>
          </p:cNvSpPr>
          <p:nvPr>
            <p:ph sz="quarter" idx="14"/>
          </p:nvPr>
        </p:nvSpPr>
        <p:spPr>
          <a:xfrm>
            <a:off x="6172200" y="3051012"/>
            <a:ext cx="5105401" cy="27401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11/26/20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de-DE"/>
              <a:t>Mastertitelformat bearbeiten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11/26/20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8A87A34-81AB-432B-8DAE-1953F412C126}" type="datetimeFigureOut">
              <a:rPr lang="en-US" dirty="0"/>
              <a:t>11/26/20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11/26/20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5DB0A6-BAE2-EF4E-A084-66A463DCA558}"/>
              </a:ext>
            </a:extLst>
          </p:cNvPr>
          <p:cNvSpPr>
            <a:spLocks noGrp="1"/>
          </p:cNvSpPr>
          <p:nvPr>
            <p:ph type="ctrTitle"/>
          </p:nvPr>
        </p:nvSpPr>
        <p:spPr/>
        <p:txBody>
          <a:bodyPr/>
          <a:lstStyle/>
          <a:p>
            <a:r>
              <a:rPr lang="de-DE" cap="none" dirty="0"/>
              <a:t>Kaufvertrag</a:t>
            </a:r>
          </a:p>
        </p:txBody>
      </p:sp>
      <p:sp>
        <p:nvSpPr>
          <p:cNvPr id="3" name="Untertitel 2">
            <a:extLst>
              <a:ext uri="{FF2B5EF4-FFF2-40B4-BE49-F238E27FC236}">
                <a16:creationId xmlns:a16="http://schemas.microsoft.com/office/drawing/2014/main" id="{5D53B50D-EB20-5342-9423-BDDEA907F4A0}"/>
              </a:ext>
            </a:extLst>
          </p:cNvPr>
          <p:cNvSpPr>
            <a:spLocks noGrp="1"/>
          </p:cNvSpPr>
          <p:nvPr>
            <p:ph type="subTitle" idx="1"/>
          </p:nvPr>
        </p:nvSpPr>
        <p:spPr/>
        <p:txBody>
          <a:bodyPr/>
          <a:lstStyle/>
          <a:p>
            <a:endParaRPr lang="de-DE" cap="none" dirty="0"/>
          </a:p>
        </p:txBody>
      </p:sp>
    </p:spTree>
    <p:extLst>
      <p:ext uri="{BB962C8B-B14F-4D97-AF65-F5344CB8AC3E}">
        <p14:creationId xmlns:p14="http://schemas.microsoft.com/office/powerpoint/2010/main" val="244344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 Kauf</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fontScale="92500"/>
          </a:bodyPr>
          <a:lstStyle/>
          <a:p>
            <a:r>
              <a:rPr lang="de-DE" sz="3200" cap="none" dirty="0"/>
              <a:t>A verkauft B (ev. handelnd als einfache Gesellschaft, bei Ehegatten)</a:t>
            </a:r>
          </a:p>
          <a:p>
            <a:r>
              <a:rPr lang="de-DE" sz="3200" cap="none" dirty="0"/>
              <a:t>das folgende Grundstück: vollständige Grundstück-beschreibung</a:t>
            </a:r>
          </a:p>
          <a:p>
            <a:r>
              <a:rPr lang="de-DE" sz="3200" cap="none" dirty="0"/>
              <a:t>bei Stockwerkeigentum usw. inklusive Beschreibung des Haupt-blattes</a:t>
            </a:r>
          </a:p>
        </p:txBody>
      </p:sp>
    </p:spTree>
    <p:extLst>
      <p:ext uri="{BB962C8B-B14F-4D97-AF65-F5344CB8AC3E}">
        <p14:creationId xmlns:p14="http://schemas.microsoft.com/office/powerpoint/2010/main" val="1359567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II. Kaufpreis</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a:bodyPr>
          <a:lstStyle/>
          <a:p>
            <a:endParaRPr lang="de-DE" sz="3200" cap="none" dirty="0"/>
          </a:p>
        </p:txBody>
      </p:sp>
    </p:spTree>
    <p:extLst>
      <p:ext uri="{BB962C8B-B14F-4D97-AF65-F5344CB8AC3E}">
        <p14:creationId xmlns:p14="http://schemas.microsoft.com/office/powerpoint/2010/main" val="1071884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II. Kaufpreis</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a:bodyPr>
          <a:lstStyle/>
          <a:p>
            <a:pPr marL="0" indent="0">
              <a:buNone/>
            </a:pPr>
            <a:r>
              <a:rPr lang="de-DE" sz="3200" cap="none" dirty="0"/>
              <a:t>1. Der Kaufpreis beträgt	Fr.    ….    (in Zahlen und Worten)</a:t>
            </a:r>
          </a:p>
        </p:txBody>
      </p:sp>
    </p:spTree>
    <p:extLst>
      <p:ext uri="{BB962C8B-B14F-4D97-AF65-F5344CB8AC3E}">
        <p14:creationId xmlns:p14="http://schemas.microsoft.com/office/powerpoint/2010/main" val="153883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II. Kaufpreis</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a:bodyPr>
          <a:lstStyle/>
          <a:p>
            <a:pPr marL="514350" indent="-514350">
              <a:buAutoNum type="arabicPeriod"/>
            </a:pPr>
            <a:r>
              <a:rPr lang="de-DE" sz="3200" cap="none" dirty="0"/>
              <a:t>Der Kaufpreis beträgt	Fr.    ….    (in Zahlen und Worten)</a:t>
            </a:r>
          </a:p>
          <a:p>
            <a:pPr marL="514350" indent="-514350">
              <a:buAutoNum type="arabicPeriod"/>
            </a:pPr>
            <a:r>
              <a:rPr lang="de-DE" sz="3200" cap="none" dirty="0"/>
              <a:t>Tilgung des Kaufpreises</a:t>
            </a:r>
          </a:p>
        </p:txBody>
      </p:sp>
    </p:spTree>
    <p:extLst>
      <p:ext uri="{BB962C8B-B14F-4D97-AF65-F5344CB8AC3E}">
        <p14:creationId xmlns:p14="http://schemas.microsoft.com/office/powerpoint/2010/main" val="2502132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II. Kaufpreis</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fontScale="92500" lnSpcReduction="10000"/>
          </a:bodyPr>
          <a:lstStyle/>
          <a:p>
            <a:pPr marL="514350" indent="-514350">
              <a:buAutoNum type="arabicPeriod"/>
            </a:pPr>
            <a:r>
              <a:rPr lang="de-DE" sz="3200" cap="none" dirty="0"/>
              <a:t>Der Kaufpreis beträgt	Fr.    ….    (in Zahlen und Worten)</a:t>
            </a:r>
          </a:p>
          <a:p>
            <a:pPr marL="514350" indent="-514350">
              <a:buAutoNum type="arabicPeriod"/>
            </a:pPr>
            <a:r>
              <a:rPr lang="de-DE" sz="3200" cap="none" dirty="0"/>
              <a:t>Tilgung des Kaufpreises</a:t>
            </a:r>
          </a:p>
          <a:p>
            <a:pPr marL="457200" lvl="1" indent="0">
              <a:buNone/>
            </a:pPr>
            <a:r>
              <a:rPr lang="de-DE" sz="3000" cap="none" dirty="0"/>
              <a:t> Anzahlung</a:t>
            </a:r>
          </a:p>
          <a:p>
            <a:pPr marL="457200" lvl="1" indent="0">
              <a:buNone/>
            </a:pPr>
            <a:r>
              <a:rPr lang="de-DE" sz="3000" cap="none" dirty="0"/>
              <a:t> Schuldübernahme</a:t>
            </a:r>
          </a:p>
          <a:p>
            <a:pPr marL="457200" lvl="1" indent="0">
              <a:buNone/>
            </a:pPr>
            <a:r>
              <a:rPr lang="de-DE" sz="3000" cap="none" dirty="0"/>
              <a:t> Reserve GG-Steuern</a:t>
            </a:r>
          </a:p>
          <a:p>
            <a:pPr marL="457200" lvl="1" indent="0">
              <a:buNone/>
            </a:pPr>
            <a:r>
              <a:rPr lang="de-DE" sz="3000" cap="none" dirty="0"/>
              <a:t> Restzahlung </a:t>
            </a:r>
          </a:p>
        </p:txBody>
      </p:sp>
    </p:spTree>
    <p:extLst>
      <p:ext uri="{BB962C8B-B14F-4D97-AF65-F5344CB8AC3E}">
        <p14:creationId xmlns:p14="http://schemas.microsoft.com/office/powerpoint/2010/main" val="3519616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II. Kaufpreis</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fontScale="77500" lnSpcReduction="20000"/>
          </a:bodyPr>
          <a:lstStyle/>
          <a:p>
            <a:pPr marL="514350" indent="-514350">
              <a:buAutoNum type="arabicPeriod"/>
            </a:pPr>
            <a:r>
              <a:rPr lang="de-DE" sz="3200" cap="none" dirty="0"/>
              <a:t>Der Kaufpreis beträgt	Fr.    ….    (in Zahlen und Worten)</a:t>
            </a:r>
          </a:p>
          <a:p>
            <a:pPr marL="514350" indent="-514350">
              <a:buAutoNum type="arabicPeriod"/>
            </a:pPr>
            <a:r>
              <a:rPr lang="de-DE" sz="3200" cap="none" dirty="0"/>
              <a:t>Tilgung des Kaufpreises</a:t>
            </a:r>
          </a:p>
          <a:p>
            <a:pPr marL="457200" lvl="1" indent="0">
              <a:buNone/>
            </a:pPr>
            <a:r>
              <a:rPr lang="de-DE" sz="3000" cap="none" dirty="0"/>
              <a:t> Anzahlung</a:t>
            </a:r>
          </a:p>
          <a:p>
            <a:pPr marL="457200" lvl="1" indent="0">
              <a:buNone/>
            </a:pPr>
            <a:r>
              <a:rPr lang="de-DE" sz="3000" cap="none" dirty="0"/>
              <a:t> Schuldübernahme</a:t>
            </a:r>
          </a:p>
          <a:p>
            <a:pPr marL="457200" lvl="1" indent="0">
              <a:buNone/>
            </a:pPr>
            <a:r>
              <a:rPr lang="de-DE" sz="3000" cap="none" dirty="0"/>
              <a:t> Reserve GG-Steuern</a:t>
            </a:r>
          </a:p>
          <a:p>
            <a:pPr marL="457200" lvl="1" indent="0">
              <a:buNone/>
            </a:pPr>
            <a:r>
              <a:rPr lang="de-DE" sz="3000" cap="none" dirty="0"/>
              <a:t> Restzahlung </a:t>
            </a:r>
          </a:p>
          <a:p>
            <a:pPr marL="0" indent="0">
              <a:buNone/>
            </a:pPr>
            <a:r>
              <a:rPr lang="de-DE" sz="3200" cap="none" dirty="0"/>
              <a:t>3.   Weitere Details (z.B. Verkäuferpfandrecht, bestehende Schuldbriefe, usw.)</a:t>
            </a:r>
          </a:p>
        </p:txBody>
      </p:sp>
    </p:spTree>
    <p:extLst>
      <p:ext uri="{BB962C8B-B14F-4D97-AF65-F5344CB8AC3E}">
        <p14:creationId xmlns:p14="http://schemas.microsoft.com/office/powerpoint/2010/main" val="40011725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III. Weitere Vertragsbestimmungen</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fontScale="92500" lnSpcReduction="10000"/>
          </a:bodyPr>
          <a:lstStyle/>
          <a:p>
            <a:pPr marL="0" indent="0">
              <a:buNone/>
            </a:pPr>
            <a:r>
              <a:rPr lang="de-DE" sz="3200" b="1" cap="none" dirty="0"/>
              <a:t>Nutzen und Gefahr</a:t>
            </a:r>
          </a:p>
          <a:p>
            <a:pPr marL="0" indent="0">
              <a:buNone/>
            </a:pPr>
            <a:r>
              <a:rPr lang="de-DE" sz="3200" cap="none" dirty="0" err="1"/>
              <a:t>Gemäss</a:t>
            </a:r>
            <a:r>
              <a:rPr lang="de-DE" sz="3200" cap="none" dirty="0"/>
              <a:t> Gesetz gehen Nutzen und Gefahr mit dem Grund-</a:t>
            </a:r>
            <a:r>
              <a:rPr lang="de-DE" sz="3200" cap="none" dirty="0" err="1"/>
              <a:t>bucheintrag</a:t>
            </a:r>
            <a:r>
              <a:rPr lang="de-DE" sz="3200" cap="none" dirty="0"/>
              <a:t> auf den Erwerber über.</a:t>
            </a:r>
          </a:p>
          <a:p>
            <a:pPr marL="0" indent="0">
              <a:buNone/>
            </a:pPr>
            <a:r>
              <a:rPr lang="de-DE" sz="3200" cap="none" dirty="0"/>
              <a:t>Üblicherweise wird im Vertrag ein bestimmtes Datum vereinbart, damit das Datum für die marchzählige Abrechnung, die Schlüssel-übergabe usw. klar ist.</a:t>
            </a:r>
          </a:p>
          <a:p>
            <a:pPr marL="514350" indent="-514350">
              <a:buAutoNum type="arabicPeriod"/>
            </a:pPr>
            <a:endParaRPr lang="de-DE" sz="3200" cap="none" dirty="0"/>
          </a:p>
        </p:txBody>
      </p:sp>
    </p:spTree>
    <p:extLst>
      <p:ext uri="{BB962C8B-B14F-4D97-AF65-F5344CB8AC3E}">
        <p14:creationId xmlns:p14="http://schemas.microsoft.com/office/powerpoint/2010/main" val="2487199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III. Weitere Vertragsbestimmungen</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fontScale="92500" lnSpcReduction="10000"/>
          </a:bodyPr>
          <a:lstStyle/>
          <a:p>
            <a:pPr marL="0" indent="0">
              <a:buNone/>
            </a:pPr>
            <a:r>
              <a:rPr lang="de-DE" sz="3200" b="1" cap="none" dirty="0"/>
              <a:t>Gewähr</a:t>
            </a:r>
          </a:p>
          <a:p>
            <a:pPr marL="0" indent="0">
              <a:buNone/>
            </a:pPr>
            <a:r>
              <a:rPr lang="de-DE" sz="3200" cap="none" dirty="0" err="1"/>
              <a:t>Gemäss</a:t>
            </a:r>
            <a:r>
              <a:rPr lang="de-DE" sz="3200" cap="none" dirty="0"/>
              <a:t> Gesetz hat der Verkäufer Gewähr zu leisten für das Fehlen von rechtlichen (OR 192 ff.) und sachlichen (OR 197 ff.) Mängeln des Vertragsobjektes. </a:t>
            </a:r>
          </a:p>
          <a:p>
            <a:pPr marL="0" indent="0">
              <a:buNone/>
            </a:pPr>
            <a:r>
              <a:rPr lang="de-DE" sz="3200" cap="none" dirty="0"/>
              <a:t>Wenn die Gewährleistungspflicht des Verkäufers abgeändert oder aufgehoben werden soll, muss dies im Vertrag vereinbart werden.</a:t>
            </a:r>
          </a:p>
          <a:p>
            <a:pPr marL="514350" indent="-514350">
              <a:buAutoNum type="arabicPeriod"/>
            </a:pPr>
            <a:endParaRPr lang="de-DE" sz="3200" cap="none" dirty="0"/>
          </a:p>
        </p:txBody>
      </p:sp>
    </p:spTree>
    <p:extLst>
      <p:ext uri="{BB962C8B-B14F-4D97-AF65-F5344CB8AC3E}">
        <p14:creationId xmlns:p14="http://schemas.microsoft.com/office/powerpoint/2010/main" val="828089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III. Weitere Vertragsbestimmungen</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fontScale="92500" lnSpcReduction="10000"/>
          </a:bodyPr>
          <a:lstStyle/>
          <a:p>
            <a:pPr marL="0" indent="0">
              <a:buNone/>
            </a:pPr>
            <a:r>
              <a:rPr lang="de-DE" sz="3200" b="1" cap="none" dirty="0"/>
              <a:t>Dienstbarkeiten (Grundlasten, Vormerkungen)</a:t>
            </a:r>
          </a:p>
          <a:p>
            <a:pPr marL="0" indent="0">
              <a:buNone/>
            </a:pPr>
            <a:r>
              <a:rPr lang="de-DE" sz="3200" cap="none" dirty="0"/>
              <a:t>Es gehört zu den Rechtsbelehrungspflichten des Notars, den Käufer über die bestehenden Dienstbarkeiten, Grundlasten und Vormerkungen zu orientieren (Bedeutung, örtliche Lage, usw.); häufig werden dem Käufer die Wortlaute (Grundbuchbelege) übergeben.</a:t>
            </a:r>
          </a:p>
          <a:p>
            <a:pPr marL="514350" indent="-514350">
              <a:buAutoNum type="arabicPeriod"/>
            </a:pPr>
            <a:endParaRPr lang="de-DE" sz="3200" cap="none" dirty="0"/>
          </a:p>
        </p:txBody>
      </p:sp>
    </p:spTree>
    <p:extLst>
      <p:ext uri="{BB962C8B-B14F-4D97-AF65-F5344CB8AC3E}">
        <p14:creationId xmlns:p14="http://schemas.microsoft.com/office/powerpoint/2010/main" val="3022679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III. Weitere Vertragsbestimmungen</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fontScale="92500" lnSpcReduction="10000"/>
          </a:bodyPr>
          <a:lstStyle/>
          <a:p>
            <a:pPr marL="0" indent="0">
              <a:buNone/>
            </a:pPr>
            <a:r>
              <a:rPr lang="de-DE" sz="3200" b="1" cap="none" dirty="0"/>
              <a:t>Marchzählige Abrechnung</a:t>
            </a:r>
          </a:p>
          <a:p>
            <a:pPr marL="0" indent="0">
              <a:buNone/>
            </a:pPr>
            <a:r>
              <a:rPr lang="de-DE" sz="3200" cap="none" dirty="0"/>
              <a:t>Per Nutzen- und Schadenübergang erstellt der Verkäufer eine Abrechnung über alle Einnahmen und Ausgaben um das Grundstück (Mietzinse, Nebenkosten der Mietverhältnisse, Hypothekarzinse, Liegenschaftssteuern, Versicherungsprämien, Heizölvorrat, A-Konto-Beiträge beim Stockwerkeigentum, usw.).</a:t>
            </a:r>
          </a:p>
          <a:p>
            <a:pPr marL="514350" indent="-514350">
              <a:buAutoNum type="arabicPeriod"/>
            </a:pPr>
            <a:endParaRPr lang="de-DE" sz="3200" cap="none" dirty="0"/>
          </a:p>
        </p:txBody>
      </p:sp>
    </p:spTree>
    <p:extLst>
      <p:ext uri="{BB962C8B-B14F-4D97-AF65-F5344CB8AC3E}">
        <p14:creationId xmlns:p14="http://schemas.microsoft.com/office/powerpoint/2010/main" val="3839376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Ingress</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a:bodyPr>
          <a:lstStyle/>
          <a:p>
            <a:r>
              <a:rPr lang="de-DE" sz="3200" cap="none" dirty="0"/>
              <a:t>Urschrift Nr.</a:t>
            </a:r>
          </a:p>
        </p:txBody>
      </p:sp>
    </p:spTree>
    <p:extLst>
      <p:ext uri="{BB962C8B-B14F-4D97-AF65-F5344CB8AC3E}">
        <p14:creationId xmlns:p14="http://schemas.microsoft.com/office/powerpoint/2010/main" val="3372459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III. Weitere Vertragsbestimmungen</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a:bodyPr>
          <a:lstStyle/>
          <a:p>
            <a:pPr marL="0" indent="0">
              <a:buNone/>
            </a:pPr>
            <a:r>
              <a:rPr lang="de-DE" sz="3200" b="1" cap="none" dirty="0"/>
              <a:t>Mietverträge</a:t>
            </a:r>
          </a:p>
          <a:p>
            <a:pPr marL="0" indent="0">
              <a:buNone/>
            </a:pPr>
            <a:r>
              <a:rPr lang="de-DE" sz="3200" cap="none" dirty="0"/>
              <a:t>Bestehende Mietverhältnisse müssen vom Käufer übernommen werden und können nicht vorzeitig gekündet werden.</a:t>
            </a:r>
          </a:p>
          <a:p>
            <a:pPr marL="0" indent="0">
              <a:buNone/>
            </a:pPr>
            <a:r>
              <a:rPr lang="de-DE" sz="3200" cap="none" dirty="0"/>
              <a:t>Damit der Käufer die bestehenden Mietverhältnisse kennt, werden ihm üblicherweise die Mietverträge übergeben.</a:t>
            </a:r>
          </a:p>
          <a:p>
            <a:pPr marL="514350" indent="-514350">
              <a:buAutoNum type="arabicPeriod"/>
            </a:pPr>
            <a:endParaRPr lang="de-DE" sz="3200" cap="none" dirty="0"/>
          </a:p>
        </p:txBody>
      </p:sp>
    </p:spTree>
    <p:extLst>
      <p:ext uri="{BB962C8B-B14F-4D97-AF65-F5344CB8AC3E}">
        <p14:creationId xmlns:p14="http://schemas.microsoft.com/office/powerpoint/2010/main" val="3564035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III. Weitere Vertragsbestimmungen</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fontScale="85000" lnSpcReduction="10000"/>
          </a:bodyPr>
          <a:lstStyle/>
          <a:p>
            <a:pPr marL="0" indent="0">
              <a:buNone/>
            </a:pPr>
            <a:r>
              <a:rPr lang="de-DE" sz="3200" b="1" cap="none" dirty="0"/>
              <a:t>Versicherungen</a:t>
            </a:r>
          </a:p>
          <a:p>
            <a:pPr marL="0" indent="0">
              <a:buNone/>
            </a:pPr>
            <a:r>
              <a:rPr lang="de-DE" sz="3200" cap="none" dirty="0"/>
              <a:t>Die obligatorische Gebäudeversicherung (Brandversicherung) muss vom Käufer übernommen werden.</a:t>
            </a:r>
          </a:p>
          <a:p>
            <a:pPr marL="0" indent="0">
              <a:buNone/>
            </a:pPr>
            <a:r>
              <a:rPr lang="de-DE" sz="3200" cap="none" dirty="0"/>
              <a:t>Die weiteren Sachversicherungen (Hauseigentümerhaftpflicht, Wasserschaden, Glasbruch, usw.) kann </a:t>
            </a:r>
            <a:r>
              <a:rPr lang="de-DE" sz="3200" cap="none" dirty="0" err="1"/>
              <a:t>ausserordentlich</a:t>
            </a:r>
            <a:r>
              <a:rPr lang="de-DE" sz="3200" cap="none" dirty="0"/>
              <a:t> gekündet werden; erfolgt keine Kündigung laufen auch diese Versicherungen weiter.</a:t>
            </a:r>
          </a:p>
          <a:p>
            <a:pPr marL="514350" indent="-514350">
              <a:buAutoNum type="arabicPeriod"/>
            </a:pPr>
            <a:endParaRPr lang="de-DE" sz="3200" cap="none" dirty="0"/>
          </a:p>
        </p:txBody>
      </p:sp>
    </p:spTree>
    <p:extLst>
      <p:ext uri="{BB962C8B-B14F-4D97-AF65-F5344CB8AC3E}">
        <p14:creationId xmlns:p14="http://schemas.microsoft.com/office/powerpoint/2010/main" val="3853350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III. Weitere Vertragsbestimmungen</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fontScale="77500" lnSpcReduction="20000"/>
          </a:bodyPr>
          <a:lstStyle/>
          <a:p>
            <a:pPr marL="0" indent="0">
              <a:buNone/>
            </a:pPr>
            <a:r>
              <a:rPr lang="de-DE" sz="3200" b="1" cap="none" dirty="0"/>
              <a:t>Gesetzliche Pfandrechte</a:t>
            </a:r>
          </a:p>
          <a:p>
            <a:pPr marL="0" indent="0">
              <a:buNone/>
            </a:pPr>
            <a:r>
              <a:rPr lang="de-DE" sz="3200" cap="none" dirty="0"/>
              <a:t>Es gibt diverse eidgenössische und kantonale gesetzliche Pfandrechte für nicht bezahlte Kosten, Gebühren, Steuern (z.B. Bauhandwerkerpfandrecht, Grundpfandrecht für Grundstückgewinn-Steuer, usw.).</a:t>
            </a:r>
          </a:p>
          <a:p>
            <a:pPr marL="0" indent="0">
              <a:buNone/>
            </a:pPr>
            <a:r>
              <a:rPr lang="de-DE" sz="3200" cap="none" dirty="0"/>
              <a:t>Zum Zeitpunkt des Eigentumsüberganges sind die Rechnungen noch nicht bezahlt, aber das gesetzliche Pfandrecht wurde noch nicht im Grundbuch eingetragen. Der Käufer hat diesbezüglich keine Sicherheit und geht ein gewisses Risiko ein.</a:t>
            </a:r>
          </a:p>
          <a:p>
            <a:pPr marL="514350" indent="-514350">
              <a:buAutoNum type="arabicPeriod"/>
            </a:pPr>
            <a:endParaRPr lang="de-DE" sz="3200" cap="none" dirty="0"/>
          </a:p>
        </p:txBody>
      </p:sp>
    </p:spTree>
    <p:extLst>
      <p:ext uri="{BB962C8B-B14F-4D97-AF65-F5344CB8AC3E}">
        <p14:creationId xmlns:p14="http://schemas.microsoft.com/office/powerpoint/2010/main" val="2014224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III. Weitere Vertragsbestimmungen</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fontScale="85000" lnSpcReduction="20000"/>
          </a:bodyPr>
          <a:lstStyle/>
          <a:p>
            <a:pPr marL="0" indent="0">
              <a:buNone/>
            </a:pPr>
            <a:r>
              <a:rPr lang="de-DE" sz="3200" b="1" cap="none" dirty="0"/>
              <a:t>Elektrische Hausinstallationen</a:t>
            </a:r>
          </a:p>
          <a:p>
            <a:pPr marL="0" indent="0">
              <a:buNone/>
            </a:pPr>
            <a:r>
              <a:rPr lang="de-DE" sz="3200" cap="none" dirty="0"/>
              <a:t>Bei jeder Handänderung eines Grundstückes müssen die Elektro-Installationen kontrolliert werden, wenn die letzte Kontrolle länger als 5 Jahre zurück liegt. </a:t>
            </a:r>
          </a:p>
          <a:p>
            <a:pPr marL="0" indent="0">
              <a:buNone/>
            </a:pPr>
            <a:r>
              <a:rPr lang="de-DE" sz="3200" cap="none" dirty="0"/>
              <a:t>Die Kontrolle und die Behebung von allfälligen Mängeln verursachen Kosten; hier wird die Tragung dieser Kosten vereinbart oder Bestätigt, dass der Sicherheitsnachweis nicht älter als 5 Jahre ist.</a:t>
            </a:r>
          </a:p>
        </p:txBody>
      </p:sp>
    </p:spTree>
    <p:extLst>
      <p:ext uri="{BB962C8B-B14F-4D97-AF65-F5344CB8AC3E}">
        <p14:creationId xmlns:p14="http://schemas.microsoft.com/office/powerpoint/2010/main" val="1641664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III. Weitere Vertragsbestimmungen</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fontScale="85000" lnSpcReduction="20000"/>
          </a:bodyPr>
          <a:lstStyle/>
          <a:p>
            <a:pPr marL="0" indent="0">
              <a:buNone/>
            </a:pPr>
            <a:r>
              <a:rPr lang="de-DE" sz="3200" b="1" cap="none" dirty="0"/>
              <a:t>Grundstückgewinnsteuer</a:t>
            </a:r>
          </a:p>
          <a:p>
            <a:pPr marL="0" indent="0">
              <a:buNone/>
            </a:pPr>
            <a:r>
              <a:rPr lang="de-DE" sz="3200" cap="none" dirty="0"/>
              <a:t>Bei jeder entgeltlichen Handänderung eines bernischen Grundstückes fallen Grundstückgewinnsteuern an. Für nichtbezahlte GG-Steuern besteht ein gesetzliches Pfandrecht des Kantons Bern.</a:t>
            </a:r>
          </a:p>
          <a:p>
            <a:pPr marL="0" indent="0">
              <a:buNone/>
            </a:pPr>
            <a:r>
              <a:rPr lang="de-DE" sz="3200" cap="none" dirty="0"/>
              <a:t>Der bernische Notar macht die Parteien auf die voraussichtliche Höhe dieser Steuer aufmerksam und bildet üblicherweise eine Reserve, aus welcher die Steuer bezahlt werden kann.</a:t>
            </a:r>
          </a:p>
        </p:txBody>
      </p:sp>
    </p:spTree>
    <p:extLst>
      <p:ext uri="{BB962C8B-B14F-4D97-AF65-F5344CB8AC3E}">
        <p14:creationId xmlns:p14="http://schemas.microsoft.com/office/powerpoint/2010/main" val="3839127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III. Weitere Vertragsbestimmungen</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fontScale="77500" lnSpcReduction="20000"/>
          </a:bodyPr>
          <a:lstStyle/>
          <a:p>
            <a:pPr marL="0" indent="0">
              <a:buNone/>
            </a:pPr>
            <a:r>
              <a:rPr lang="de-DE" sz="3200" b="1" cap="none" dirty="0"/>
              <a:t>Stockwerkeigentum</a:t>
            </a:r>
          </a:p>
          <a:p>
            <a:pPr marL="0" indent="0">
              <a:buNone/>
            </a:pPr>
            <a:r>
              <a:rPr lang="de-DE" sz="3200" cap="none" dirty="0"/>
              <a:t>Falls das Vertragsobjekt eine Stockwerkeinheit ist, benötigt der Käufer Unterlagen:</a:t>
            </a:r>
          </a:p>
          <a:p>
            <a:pPr marL="0" indent="0">
              <a:buNone/>
            </a:pPr>
            <a:r>
              <a:rPr lang="de-DE" sz="3200" cap="none" dirty="0"/>
              <a:t>Begründungsurkunde und Pläne sowie das Reglement </a:t>
            </a:r>
          </a:p>
          <a:p>
            <a:pPr marL="0" indent="0">
              <a:buNone/>
            </a:pPr>
            <a:r>
              <a:rPr lang="de-DE" sz="3200" cap="none" dirty="0"/>
              <a:t>Die beiden letzten Abrechnungen der STWE-Gemeinschaft,</a:t>
            </a:r>
          </a:p>
          <a:p>
            <a:pPr marL="0" indent="0">
              <a:buNone/>
            </a:pPr>
            <a:r>
              <a:rPr lang="de-DE" sz="3200" cap="none" dirty="0"/>
              <a:t>Das laufende Budget der STWE-Gemeinschaft</a:t>
            </a:r>
          </a:p>
          <a:p>
            <a:pPr marL="0" indent="0">
              <a:buNone/>
            </a:pPr>
            <a:r>
              <a:rPr lang="de-DE" sz="3200" cap="none" dirty="0"/>
              <a:t>Die Protokolle der STWE-Gemeinschaft für die letzten 5 Jahre</a:t>
            </a:r>
          </a:p>
        </p:txBody>
      </p:sp>
    </p:spTree>
    <p:extLst>
      <p:ext uri="{BB962C8B-B14F-4D97-AF65-F5344CB8AC3E}">
        <p14:creationId xmlns:p14="http://schemas.microsoft.com/office/powerpoint/2010/main" val="7152744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III. Weitere Vertragsbestimmungen</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fontScale="77500" lnSpcReduction="20000"/>
          </a:bodyPr>
          <a:lstStyle/>
          <a:p>
            <a:pPr marL="0" indent="0">
              <a:buNone/>
            </a:pPr>
            <a:r>
              <a:rPr lang="de-DE" sz="3200" b="1" cap="none" dirty="0"/>
              <a:t>Einfache Gesellschaft</a:t>
            </a:r>
          </a:p>
          <a:p>
            <a:pPr marL="0" indent="0">
              <a:buNone/>
            </a:pPr>
            <a:r>
              <a:rPr lang="de-DE" sz="3200" cap="none" dirty="0"/>
              <a:t>Falls Käufer ein Ehepaar ist, können diese das Grundstück zu Gesamteigentum als einfache Gesellschaft erwerben (häufig beim Erwerb der Familienwohnung).</a:t>
            </a:r>
          </a:p>
          <a:p>
            <a:pPr marL="0" indent="0">
              <a:buNone/>
            </a:pPr>
            <a:r>
              <a:rPr lang="de-DE" sz="3200" cap="none" dirty="0"/>
              <a:t>Für den Fall des Todes eines Ehegatten kann eine sog. Akkreszenz-Klausel in den Kaufvertrag aufgenommen werden (beim Tod eines Ehegatten wird dieser Alleineigentümer des Grundstückes, die Miterben erhalten nur einen Anspruch auf Geld).</a:t>
            </a:r>
          </a:p>
        </p:txBody>
      </p:sp>
    </p:spTree>
    <p:extLst>
      <p:ext uri="{BB962C8B-B14F-4D97-AF65-F5344CB8AC3E}">
        <p14:creationId xmlns:p14="http://schemas.microsoft.com/office/powerpoint/2010/main" val="141842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III. Weitere Vertragsbestimmungen</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fontScale="92500" lnSpcReduction="10000"/>
          </a:bodyPr>
          <a:lstStyle/>
          <a:p>
            <a:pPr marL="0" indent="0">
              <a:buNone/>
            </a:pPr>
            <a:r>
              <a:rPr lang="de-DE" sz="3200" b="1" cap="none" dirty="0"/>
              <a:t>Bäuerliches Bodenrecht</a:t>
            </a:r>
          </a:p>
          <a:p>
            <a:pPr marL="0" indent="0">
              <a:buNone/>
            </a:pPr>
            <a:r>
              <a:rPr lang="de-DE" sz="3200" cap="none" dirty="0"/>
              <a:t>Falls das BGBB zum Tragen kommt, muss der Notar diverse weitere Abklärungen treffen (Gewerbe ja/nein, Erwerbsbewilligung notwendig ja/nein, bestehen Vorkaufsrechte ? Bestehen Gewinnansprüche ? Mitbewirtschaftender Ehegatte ?  Sind Zustimmungen notwendig ? usw., usw.)</a:t>
            </a:r>
          </a:p>
        </p:txBody>
      </p:sp>
    </p:spTree>
    <p:extLst>
      <p:ext uri="{BB962C8B-B14F-4D97-AF65-F5344CB8AC3E}">
        <p14:creationId xmlns:p14="http://schemas.microsoft.com/office/powerpoint/2010/main" val="9708791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III. Weitere Vertragsbestimmungen</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a:bodyPr>
          <a:lstStyle/>
          <a:p>
            <a:pPr marL="0" indent="0">
              <a:buNone/>
            </a:pPr>
            <a:r>
              <a:rPr lang="de-DE" sz="3200" b="1" cap="none" dirty="0"/>
              <a:t>Fallweise zusätzliche Bestimmungen / Vereinbarungen</a:t>
            </a:r>
          </a:p>
          <a:p>
            <a:pPr marL="0" indent="0">
              <a:buNone/>
            </a:pPr>
            <a:r>
              <a:rPr lang="de-DE" sz="3200" cap="none" dirty="0"/>
              <a:t>Hinweis betr. Stundung/Erlass der Handänderungssteuer (Erwerb als Hauptwohnsitz),</a:t>
            </a:r>
          </a:p>
          <a:p>
            <a:pPr marL="0" indent="0">
              <a:buNone/>
            </a:pPr>
            <a:r>
              <a:rPr lang="de-DE" sz="3200" cap="none" dirty="0"/>
              <a:t>usw.</a:t>
            </a:r>
          </a:p>
        </p:txBody>
      </p:sp>
    </p:spTree>
    <p:extLst>
      <p:ext uri="{BB962C8B-B14F-4D97-AF65-F5344CB8AC3E}">
        <p14:creationId xmlns:p14="http://schemas.microsoft.com/office/powerpoint/2010/main" val="40461434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IV. Feststellungen des Notars</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a:bodyPr>
          <a:lstStyle/>
          <a:p>
            <a:pPr marL="0" indent="0">
              <a:buNone/>
            </a:pPr>
            <a:r>
              <a:rPr lang="de-DE" sz="3200" b="1" cap="none" dirty="0"/>
              <a:t>Lex-Friedrich-Bescheinigung</a:t>
            </a:r>
          </a:p>
          <a:p>
            <a:pPr marL="0" indent="0">
              <a:buNone/>
            </a:pPr>
            <a:r>
              <a:rPr lang="de-DE" sz="3200" cap="none" dirty="0"/>
              <a:t>Wenn eine juristische Person kauft, muss der Notar die notwendigen Abklärungen treffen, damit er feststellen kann, dass bei der Käuferin keine beherrschende Beteiligung durch Personen im Ausland besteht.</a:t>
            </a:r>
          </a:p>
        </p:txBody>
      </p:sp>
    </p:spTree>
    <p:extLst>
      <p:ext uri="{BB962C8B-B14F-4D97-AF65-F5344CB8AC3E}">
        <p14:creationId xmlns:p14="http://schemas.microsoft.com/office/powerpoint/2010/main" val="3910708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Ingress</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a:bodyPr>
          <a:lstStyle/>
          <a:p>
            <a:r>
              <a:rPr lang="de-DE" sz="3200" cap="none" dirty="0"/>
              <a:t>Urschrift Nr.</a:t>
            </a:r>
          </a:p>
          <a:p>
            <a:r>
              <a:rPr lang="de-DE" sz="3200" cap="none" dirty="0"/>
              <a:t>Überschrift (Kaufvertrag oder Öffentliche Urkunde)</a:t>
            </a:r>
          </a:p>
        </p:txBody>
      </p:sp>
    </p:spTree>
    <p:extLst>
      <p:ext uri="{BB962C8B-B14F-4D97-AF65-F5344CB8AC3E}">
        <p14:creationId xmlns:p14="http://schemas.microsoft.com/office/powerpoint/2010/main" val="40030268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IV. Feststellungen des Notars</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lnSpcReduction="10000"/>
          </a:bodyPr>
          <a:lstStyle/>
          <a:p>
            <a:pPr marL="0" indent="0">
              <a:buNone/>
            </a:pPr>
            <a:r>
              <a:rPr lang="de-DE" sz="3200" b="1" cap="none" dirty="0"/>
              <a:t>Familienwohnung</a:t>
            </a:r>
          </a:p>
          <a:p>
            <a:pPr marL="0" indent="0">
              <a:buNone/>
            </a:pPr>
            <a:r>
              <a:rPr lang="de-DE" sz="3200" cap="none" dirty="0"/>
              <a:t>Wenn eine verheiratet Person verkauft, muss gem. Art. 169 ZGB der nicht im Grundbuch eingetragene Ehegatte seine Zustimmung zum Verkauf erteilen, wenn es sich um die Familienwohnung handelt (</a:t>
            </a:r>
            <a:r>
              <a:rPr lang="de-DE" sz="3200" cap="none" dirty="0" err="1"/>
              <a:t>sinngemäss</a:t>
            </a:r>
            <a:r>
              <a:rPr lang="de-DE" sz="3200" cap="none" dirty="0"/>
              <a:t> für eingetragene Partner).</a:t>
            </a:r>
          </a:p>
        </p:txBody>
      </p:sp>
    </p:spTree>
    <p:extLst>
      <p:ext uri="{BB962C8B-B14F-4D97-AF65-F5344CB8AC3E}">
        <p14:creationId xmlns:p14="http://schemas.microsoft.com/office/powerpoint/2010/main" val="9559399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IV. Feststellungen des Notars</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fontScale="92500" lnSpcReduction="10000"/>
          </a:bodyPr>
          <a:lstStyle/>
          <a:p>
            <a:pPr marL="0" indent="0">
              <a:buNone/>
            </a:pPr>
            <a:r>
              <a:rPr lang="de-DE" sz="3200" b="1" cap="none" dirty="0"/>
              <a:t>Zonenzugehörigkeit</a:t>
            </a:r>
          </a:p>
          <a:p>
            <a:pPr marL="0" indent="0">
              <a:buNone/>
            </a:pPr>
            <a:r>
              <a:rPr lang="de-DE" sz="3200" cap="none" dirty="0"/>
              <a:t>Der Notar kann direkt im Vertrag feststellen, dass ein Grundstück innerhalb oder </a:t>
            </a:r>
            <a:r>
              <a:rPr lang="de-DE" sz="3200" cap="none" dirty="0" err="1"/>
              <a:t>ausserhalb</a:t>
            </a:r>
            <a:r>
              <a:rPr lang="de-DE" sz="3200" cap="none" dirty="0"/>
              <a:t> der rechtskräftigen Bauzone der Gemeinde … liegt. Damit kann das Grundbuchamt überprüfen ob das BGBB zum tragen kommt. (Alternativ kann der Notar eine separate Bescheinigung erstellen).</a:t>
            </a:r>
          </a:p>
        </p:txBody>
      </p:sp>
    </p:spTree>
    <p:extLst>
      <p:ext uri="{BB962C8B-B14F-4D97-AF65-F5344CB8AC3E}">
        <p14:creationId xmlns:p14="http://schemas.microsoft.com/office/powerpoint/2010/main" val="34343242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V. Schlussbestimmungen</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a:bodyPr>
          <a:lstStyle/>
          <a:p>
            <a:pPr marL="0" indent="0">
              <a:buNone/>
            </a:pPr>
            <a:r>
              <a:rPr lang="de-DE" sz="3200" b="1" cap="none" dirty="0"/>
              <a:t>Eintragungsbewilligung</a:t>
            </a:r>
          </a:p>
          <a:p>
            <a:pPr marL="0" indent="0">
              <a:buNone/>
            </a:pPr>
            <a:r>
              <a:rPr lang="de-DE" sz="3200" cap="none" dirty="0"/>
              <a:t>Die Parteien müssen ihre ausdrücklich Einwilligung erteilen, die beantragten Änderungen im Grundbuch zu vollziehen (Art. 963 und 964 ZGB).</a:t>
            </a:r>
          </a:p>
        </p:txBody>
      </p:sp>
    </p:spTree>
    <p:extLst>
      <p:ext uri="{BB962C8B-B14F-4D97-AF65-F5344CB8AC3E}">
        <p14:creationId xmlns:p14="http://schemas.microsoft.com/office/powerpoint/2010/main" val="1515156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V. Schlussbestimmungen</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a:bodyPr>
          <a:lstStyle/>
          <a:p>
            <a:pPr marL="0" indent="0">
              <a:buNone/>
            </a:pPr>
            <a:r>
              <a:rPr lang="de-DE" sz="3200" b="1" cap="none" dirty="0"/>
              <a:t>Ausfertigungen</a:t>
            </a:r>
          </a:p>
          <a:p>
            <a:pPr marL="0" indent="0">
              <a:buNone/>
            </a:pPr>
            <a:r>
              <a:rPr lang="de-DE" sz="3200" cap="none" dirty="0" err="1"/>
              <a:t>Gemäss</a:t>
            </a:r>
            <a:r>
              <a:rPr lang="de-DE" sz="3200" cap="none" dirty="0"/>
              <a:t> Notariatsgesetzgebung muss in den öffentlichen Urkunden angegeben werden, wie viele Ausfertigungen und für wen diese zu erstellen sind.</a:t>
            </a:r>
          </a:p>
        </p:txBody>
      </p:sp>
    </p:spTree>
    <p:extLst>
      <p:ext uri="{BB962C8B-B14F-4D97-AF65-F5344CB8AC3E}">
        <p14:creationId xmlns:p14="http://schemas.microsoft.com/office/powerpoint/2010/main" val="5166179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V. Schlussbestimmungen</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a:bodyPr>
          <a:lstStyle/>
          <a:p>
            <a:pPr marL="0" indent="0">
              <a:buNone/>
            </a:pPr>
            <a:r>
              <a:rPr lang="de-DE" sz="3200" b="1" cap="none" dirty="0"/>
              <a:t>Kosten</a:t>
            </a:r>
          </a:p>
          <a:p>
            <a:pPr marL="0" indent="0">
              <a:buNone/>
            </a:pPr>
            <a:r>
              <a:rPr lang="de-DE" sz="3200" cap="none" dirty="0"/>
              <a:t>Die Vereinbarung über die Kostentragung wird üblicherweise in den Vertrag aufgenommen.</a:t>
            </a:r>
          </a:p>
        </p:txBody>
      </p:sp>
    </p:spTree>
    <p:extLst>
      <p:ext uri="{BB962C8B-B14F-4D97-AF65-F5344CB8AC3E}">
        <p14:creationId xmlns:p14="http://schemas.microsoft.com/office/powerpoint/2010/main" val="30157478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Schlussverbal</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a:bodyPr>
          <a:lstStyle/>
          <a:p>
            <a:pPr marL="0" indent="0">
              <a:buNone/>
            </a:pPr>
            <a:r>
              <a:rPr lang="de-DE" sz="3200" cap="none" dirty="0"/>
              <a:t>Schlussverbal für Willenserklärungen (Datum in Worten und Zahlen)</a:t>
            </a:r>
          </a:p>
          <a:p>
            <a:pPr marL="0" indent="0">
              <a:buNone/>
            </a:pPr>
            <a:r>
              <a:rPr lang="de-DE" sz="3200" cap="none" dirty="0"/>
              <a:t>Unterschriften (Parteien und Notar)</a:t>
            </a:r>
          </a:p>
          <a:p>
            <a:pPr marL="0" indent="0">
              <a:buNone/>
            </a:pPr>
            <a:r>
              <a:rPr lang="de-DE" sz="3200" cap="none" dirty="0"/>
              <a:t>Alternativ kann eines der beiden ZGB-Verfahren </a:t>
            </a:r>
            <a:r>
              <a:rPr lang="de-DE" sz="3200" cap="none"/>
              <a:t>gewählt werden.</a:t>
            </a:r>
            <a:endParaRPr lang="de-DE" sz="3200" cap="none" dirty="0"/>
          </a:p>
          <a:p>
            <a:pPr marL="0" indent="0">
              <a:buNone/>
            </a:pPr>
            <a:endParaRPr lang="de-DE" sz="3200" cap="none" dirty="0"/>
          </a:p>
        </p:txBody>
      </p:sp>
    </p:spTree>
    <p:extLst>
      <p:ext uri="{BB962C8B-B14F-4D97-AF65-F5344CB8AC3E}">
        <p14:creationId xmlns:p14="http://schemas.microsoft.com/office/powerpoint/2010/main" val="860648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Ingress</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a:bodyPr>
          <a:lstStyle/>
          <a:p>
            <a:r>
              <a:rPr lang="de-DE" sz="3200" cap="none" dirty="0"/>
              <a:t>Urschrift Nr.</a:t>
            </a:r>
          </a:p>
          <a:p>
            <a:r>
              <a:rPr lang="de-DE" sz="3200" cap="none" dirty="0"/>
              <a:t>Überschrift (Kaufvertrag oder Öffentliche Urkunde)</a:t>
            </a:r>
          </a:p>
          <a:p>
            <a:r>
              <a:rPr lang="de-DE" sz="3200" cap="none" dirty="0"/>
              <a:t>Notar …. beurkundet</a:t>
            </a:r>
          </a:p>
          <a:p>
            <a:endParaRPr lang="de-DE" sz="3200" cap="none" dirty="0"/>
          </a:p>
        </p:txBody>
      </p:sp>
    </p:spTree>
    <p:extLst>
      <p:ext uri="{BB962C8B-B14F-4D97-AF65-F5344CB8AC3E}">
        <p14:creationId xmlns:p14="http://schemas.microsoft.com/office/powerpoint/2010/main" val="3090624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Ingress</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a:bodyPr>
          <a:lstStyle/>
          <a:p>
            <a:r>
              <a:rPr lang="de-DE" sz="3200" cap="none" dirty="0"/>
              <a:t>Urschrift Nr.</a:t>
            </a:r>
          </a:p>
          <a:p>
            <a:r>
              <a:rPr lang="de-DE" sz="3200" cap="none" dirty="0"/>
              <a:t>Überschrift (Kaufvertrag oder Öffentliche Urkunde)</a:t>
            </a:r>
          </a:p>
          <a:p>
            <a:r>
              <a:rPr lang="de-DE" sz="3200" cap="none" dirty="0"/>
              <a:t>Notar …. beurkundet</a:t>
            </a:r>
          </a:p>
          <a:p>
            <a:r>
              <a:rPr lang="de-DE" sz="3200" cap="none" dirty="0"/>
              <a:t>Parteien (Vorname, Name, Geburtsdatum, Heimatort oder Staatsangehörigkeit, Wohnort, Zivilstand) </a:t>
            </a:r>
          </a:p>
          <a:p>
            <a:endParaRPr lang="de-DE" sz="3200" cap="none" dirty="0"/>
          </a:p>
        </p:txBody>
      </p:sp>
    </p:spTree>
    <p:extLst>
      <p:ext uri="{BB962C8B-B14F-4D97-AF65-F5344CB8AC3E}">
        <p14:creationId xmlns:p14="http://schemas.microsoft.com/office/powerpoint/2010/main" val="3729459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Ingress</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fontScale="92500" lnSpcReduction="20000"/>
          </a:bodyPr>
          <a:lstStyle/>
          <a:p>
            <a:r>
              <a:rPr lang="de-DE" sz="3200" cap="none" dirty="0"/>
              <a:t>Urschrift Nr.</a:t>
            </a:r>
          </a:p>
          <a:p>
            <a:r>
              <a:rPr lang="de-DE" sz="3200" cap="none" dirty="0"/>
              <a:t>Überschrift (Kaufvertrag oder Öffentliche Urkunde)</a:t>
            </a:r>
          </a:p>
          <a:p>
            <a:r>
              <a:rPr lang="de-DE" sz="3200" cap="none" dirty="0"/>
              <a:t>Notar …. beurkundet</a:t>
            </a:r>
          </a:p>
          <a:p>
            <a:r>
              <a:rPr lang="de-DE" sz="3200" cap="none" dirty="0"/>
              <a:t>Parteien (Vorname, Name, Geburtsdatum, Heimatort oder Staatsangehörigkeit, Wohnort, Zivilstand) </a:t>
            </a:r>
          </a:p>
          <a:p>
            <a:r>
              <a:rPr lang="de-DE" sz="3200" cap="none" dirty="0"/>
              <a:t>erklären (es handelt sich um eine Willenserklärung)</a:t>
            </a:r>
          </a:p>
          <a:p>
            <a:endParaRPr lang="de-DE" sz="3200" cap="none" dirty="0"/>
          </a:p>
        </p:txBody>
      </p:sp>
    </p:spTree>
    <p:extLst>
      <p:ext uri="{BB962C8B-B14F-4D97-AF65-F5344CB8AC3E}">
        <p14:creationId xmlns:p14="http://schemas.microsoft.com/office/powerpoint/2010/main" val="3895922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 Kauf</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a:bodyPr>
          <a:lstStyle/>
          <a:p>
            <a:endParaRPr lang="de-DE" sz="3200" cap="none" dirty="0"/>
          </a:p>
          <a:p>
            <a:endParaRPr lang="de-DE" sz="3200" cap="none" dirty="0"/>
          </a:p>
        </p:txBody>
      </p:sp>
    </p:spTree>
    <p:extLst>
      <p:ext uri="{BB962C8B-B14F-4D97-AF65-F5344CB8AC3E}">
        <p14:creationId xmlns:p14="http://schemas.microsoft.com/office/powerpoint/2010/main" val="707108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 Kauf</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a:bodyPr>
          <a:lstStyle/>
          <a:p>
            <a:r>
              <a:rPr lang="de-DE" sz="3200" cap="none" dirty="0"/>
              <a:t>A verkauft B (ev. handelnd als einfache Gesellschaft, bei Ehegatten)</a:t>
            </a:r>
          </a:p>
        </p:txBody>
      </p:sp>
    </p:spTree>
    <p:extLst>
      <p:ext uri="{BB962C8B-B14F-4D97-AF65-F5344CB8AC3E}">
        <p14:creationId xmlns:p14="http://schemas.microsoft.com/office/powerpoint/2010/main" val="2747451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F9ED10-491D-FA48-8735-5AF60783529A}"/>
              </a:ext>
            </a:extLst>
          </p:cNvPr>
          <p:cNvSpPr>
            <a:spLocks noGrp="1"/>
          </p:cNvSpPr>
          <p:nvPr>
            <p:ph type="title"/>
          </p:nvPr>
        </p:nvSpPr>
        <p:spPr/>
        <p:txBody>
          <a:bodyPr>
            <a:normAutofit/>
          </a:bodyPr>
          <a:lstStyle/>
          <a:p>
            <a:r>
              <a:rPr lang="de-DE" sz="4200" cap="none" dirty="0"/>
              <a:t>I. Kauf</a:t>
            </a:r>
          </a:p>
        </p:txBody>
      </p:sp>
      <p:sp>
        <p:nvSpPr>
          <p:cNvPr id="3" name="Inhaltsplatzhalter 2">
            <a:extLst>
              <a:ext uri="{FF2B5EF4-FFF2-40B4-BE49-F238E27FC236}">
                <a16:creationId xmlns:a16="http://schemas.microsoft.com/office/drawing/2014/main" id="{B89FEC42-9404-EB4F-BEFB-509490FB54B5}"/>
              </a:ext>
            </a:extLst>
          </p:cNvPr>
          <p:cNvSpPr>
            <a:spLocks noGrp="1"/>
          </p:cNvSpPr>
          <p:nvPr>
            <p:ph sz="quarter" idx="13"/>
          </p:nvPr>
        </p:nvSpPr>
        <p:spPr/>
        <p:txBody>
          <a:bodyPr>
            <a:normAutofit/>
          </a:bodyPr>
          <a:lstStyle/>
          <a:p>
            <a:r>
              <a:rPr lang="de-DE" sz="3200" cap="none" dirty="0"/>
              <a:t>A verkauft B (ev. handelnd als einfache Gesellschaft, bei Ehegatten)</a:t>
            </a:r>
          </a:p>
          <a:p>
            <a:r>
              <a:rPr lang="de-DE" sz="3200" cap="none" dirty="0"/>
              <a:t>das folgende Grundstück: vollständige Grundstück-beschreibung</a:t>
            </a:r>
          </a:p>
        </p:txBody>
      </p:sp>
    </p:spTree>
    <p:extLst>
      <p:ext uri="{BB962C8B-B14F-4D97-AF65-F5344CB8AC3E}">
        <p14:creationId xmlns:p14="http://schemas.microsoft.com/office/powerpoint/2010/main" val="3926898571"/>
      </p:ext>
    </p:extLst>
  </p:cSld>
  <p:clrMapOvr>
    <a:masterClrMapping/>
  </p:clrMapOvr>
</p:sld>
</file>

<file path=ppt/theme/theme1.xml><?xml version="1.0" encoding="utf-8"?>
<a:theme xmlns:a="http://schemas.openxmlformats.org/drawingml/2006/main" name="Tropfen">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Tropfen</Template>
  <TotalTime>0</TotalTime>
  <Words>1144</Words>
  <Application>Microsoft Macintosh PowerPoint</Application>
  <PresentationFormat>Breitbild</PresentationFormat>
  <Paragraphs>126</Paragraphs>
  <Slides>35</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35</vt:i4>
      </vt:variant>
    </vt:vector>
  </HeadingPairs>
  <TitlesOfParts>
    <vt:vector size="38" baseType="lpstr">
      <vt:lpstr>Arial</vt:lpstr>
      <vt:lpstr>Tw Cen MT</vt:lpstr>
      <vt:lpstr>Tropfen</vt:lpstr>
      <vt:lpstr>Kaufvertrag</vt:lpstr>
      <vt:lpstr>Ingress</vt:lpstr>
      <vt:lpstr>Ingress</vt:lpstr>
      <vt:lpstr>Ingress</vt:lpstr>
      <vt:lpstr>Ingress</vt:lpstr>
      <vt:lpstr>Ingress</vt:lpstr>
      <vt:lpstr>I. Kauf</vt:lpstr>
      <vt:lpstr>I. Kauf</vt:lpstr>
      <vt:lpstr>I. Kauf</vt:lpstr>
      <vt:lpstr>I. Kauf</vt:lpstr>
      <vt:lpstr>II. Kaufpreis</vt:lpstr>
      <vt:lpstr>II. Kaufpreis</vt:lpstr>
      <vt:lpstr>II. Kaufpreis</vt:lpstr>
      <vt:lpstr>II. Kaufpreis</vt:lpstr>
      <vt:lpstr>II. Kaufpreis</vt:lpstr>
      <vt:lpstr>III. Weitere Vertragsbestimmungen</vt:lpstr>
      <vt:lpstr>III. Weitere Vertragsbestimmungen</vt:lpstr>
      <vt:lpstr>III. Weitere Vertragsbestimmungen</vt:lpstr>
      <vt:lpstr>III. Weitere Vertragsbestimmungen</vt:lpstr>
      <vt:lpstr>III. Weitere Vertragsbestimmungen</vt:lpstr>
      <vt:lpstr>III. Weitere Vertragsbestimmungen</vt:lpstr>
      <vt:lpstr>III. Weitere Vertragsbestimmungen</vt:lpstr>
      <vt:lpstr>III. Weitere Vertragsbestimmungen</vt:lpstr>
      <vt:lpstr>III. Weitere Vertragsbestimmungen</vt:lpstr>
      <vt:lpstr>III. Weitere Vertragsbestimmungen</vt:lpstr>
      <vt:lpstr>III. Weitere Vertragsbestimmungen</vt:lpstr>
      <vt:lpstr>III. Weitere Vertragsbestimmungen</vt:lpstr>
      <vt:lpstr>III. Weitere Vertragsbestimmungen</vt:lpstr>
      <vt:lpstr>IV. Feststellungen des Notars</vt:lpstr>
      <vt:lpstr>IV. Feststellungen des Notars</vt:lpstr>
      <vt:lpstr>IV. Feststellungen des Notars</vt:lpstr>
      <vt:lpstr>V. Schlussbestimmungen</vt:lpstr>
      <vt:lpstr>V. Schlussbestimmungen</vt:lpstr>
      <vt:lpstr>V. Schlussbestimmungen</vt:lpstr>
      <vt:lpstr>Schlussverbal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Marianne Meyer</dc:creator>
  <cp:lastModifiedBy>Marianne Meyer</cp:lastModifiedBy>
  <cp:revision>16</cp:revision>
  <dcterms:created xsi:type="dcterms:W3CDTF">2020-11-26T12:29:22Z</dcterms:created>
  <dcterms:modified xsi:type="dcterms:W3CDTF">2020-11-26T17:55:29Z</dcterms:modified>
</cp:coreProperties>
</file>